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5"/>
  </p:notesMasterIdLst>
  <p:handoutMasterIdLst>
    <p:handoutMasterId r:id="rId46"/>
  </p:handoutMasterIdLst>
  <p:sldIdLst>
    <p:sldId id="330" r:id="rId2"/>
    <p:sldId id="331" r:id="rId3"/>
    <p:sldId id="363" r:id="rId4"/>
    <p:sldId id="382" r:id="rId5"/>
    <p:sldId id="356" r:id="rId6"/>
    <p:sldId id="393" r:id="rId7"/>
    <p:sldId id="387" r:id="rId8"/>
    <p:sldId id="353" r:id="rId9"/>
    <p:sldId id="355" r:id="rId10"/>
    <p:sldId id="358" r:id="rId11"/>
    <p:sldId id="359" r:id="rId12"/>
    <p:sldId id="360" r:id="rId13"/>
    <p:sldId id="377" r:id="rId14"/>
    <p:sldId id="383" r:id="rId15"/>
    <p:sldId id="384" r:id="rId16"/>
    <p:sldId id="385" r:id="rId17"/>
    <p:sldId id="386" r:id="rId18"/>
    <p:sldId id="388" r:id="rId19"/>
    <p:sldId id="301" r:id="rId20"/>
    <p:sldId id="376" r:id="rId21"/>
    <p:sldId id="364" r:id="rId22"/>
    <p:sldId id="346" r:id="rId23"/>
    <p:sldId id="370" r:id="rId24"/>
    <p:sldId id="367" r:id="rId25"/>
    <p:sldId id="369" r:id="rId26"/>
    <p:sldId id="368" r:id="rId27"/>
    <p:sldId id="394" r:id="rId28"/>
    <p:sldId id="395" r:id="rId29"/>
    <p:sldId id="396" r:id="rId30"/>
    <p:sldId id="389" r:id="rId31"/>
    <p:sldId id="401" r:id="rId32"/>
    <p:sldId id="400" r:id="rId33"/>
    <p:sldId id="399" r:id="rId34"/>
    <p:sldId id="398" r:id="rId35"/>
    <p:sldId id="397" r:id="rId36"/>
    <p:sldId id="402" r:id="rId37"/>
    <p:sldId id="373" r:id="rId38"/>
    <p:sldId id="321" r:id="rId39"/>
    <p:sldId id="313" r:id="rId40"/>
    <p:sldId id="322" r:id="rId41"/>
    <p:sldId id="298" r:id="rId42"/>
    <p:sldId id="323" r:id="rId43"/>
    <p:sldId id="336" r:id="rId4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教務處" initials="教務處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FFCC"/>
    <a:srgbClr val="FFFF99"/>
    <a:srgbClr val="90D9FA"/>
    <a:srgbClr val="E7FAFF"/>
    <a:srgbClr val="229E28"/>
    <a:srgbClr val="DCB50E"/>
    <a:srgbClr val="FF6600"/>
    <a:srgbClr val="0B9DDF"/>
    <a:srgbClr val="FF3300"/>
    <a:srgbClr val="FFCC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9269" autoAdjust="0"/>
  </p:normalViewPr>
  <p:slideViewPr>
    <p:cSldViewPr>
      <p:cViewPr>
        <p:scale>
          <a:sx n="80" d="100"/>
          <a:sy n="80" d="100"/>
        </p:scale>
        <p:origin x="-10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78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A87B6-A51C-4028-8C39-25AC89259F10}" type="datetimeFigureOut">
              <a:rPr lang="zh-TW" altLang="en-US" smtClean="0"/>
              <a:pPr/>
              <a:t>2016/12/1</a:t>
            </a:fld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8ABF7-3A93-48DC-A4FD-63CCD20DC93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416542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按一下以编辑母片</a:t>
            </a:r>
            <a:endParaRPr lang="zh-TW" altLang="en-US" noProof="0" smtClean="0"/>
          </a:p>
          <a:p>
            <a:pPr lvl="1"/>
            <a:r>
              <a:rPr lang="zh-TW" altLang="en-US" noProof="0" smtClean="0"/>
              <a:t>第二层</a:t>
            </a:r>
          </a:p>
          <a:p>
            <a:pPr lvl="2"/>
            <a:r>
              <a:rPr lang="zh-TW" altLang="en-US" noProof="0" smtClean="0"/>
              <a:t>第三层</a:t>
            </a:r>
          </a:p>
          <a:p>
            <a:pPr lvl="3"/>
            <a:r>
              <a:rPr lang="zh-TW" altLang="en-US" noProof="0" smtClean="0"/>
              <a:t>第四层</a:t>
            </a:r>
          </a:p>
          <a:p>
            <a:pPr lvl="4"/>
            <a:r>
              <a:rPr lang="zh-TW" altLang="en-US" noProof="0" smtClean="0"/>
              <a:t>第五层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6D1AA205-3525-4387-A6D1-DADF7A44604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3288199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上課、小朋友好、請坐下</a:t>
            </a:r>
            <a:endParaRPr lang="en-US" altLang="zh-TW" dirty="0" smtClean="0"/>
          </a:p>
          <a:p>
            <a:r>
              <a:rPr lang="zh-TW" altLang="en-US" dirty="0" smtClean="0"/>
              <a:t>先自我介紹，我是來自臺灣的許大偉老師，不是偉大許老師喔！所以待會在路上見著了我，千萬別叫我偉大許老師喔！這樣我會不好意思跟你打招呼喔！</a:t>
            </a:r>
            <a:endParaRPr lang="en-US" altLang="zh-TW" dirty="0" smtClean="0"/>
          </a:p>
          <a:p>
            <a:r>
              <a:rPr lang="zh-TW" altLang="en-US" dirty="0" smtClean="0"/>
              <a:t>我們今天要上的是數形規律，到底數跟形之間有甚麼規律呢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我們今天就來好好探究探究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9EE51-CC83-401D-8103-D9B890208310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42267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10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11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13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15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在正式講數形規律之前，老師想知道你們瞭不瞭解規律，老師知道你們在一、二、三、年級，都有找規律，現在就來考考你們，還記不記得，請準備好你的遙控器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4B4EE-DEE1-4AFB-8F19-9C0837CB0CD1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6857139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今天上課，要請小朋友注意幾件事情</a:t>
            </a:r>
            <a:endParaRPr lang="en-US" altLang="zh-TW" dirty="0" smtClean="0"/>
          </a:p>
          <a:p>
            <a:r>
              <a:rPr lang="zh-TW" altLang="en-US" dirty="0" smtClean="0"/>
              <a:t>首先，當老師需要你用</a:t>
            </a:r>
            <a:r>
              <a:rPr lang="en-US" altLang="zh-TW" dirty="0" smtClean="0"/>
              <a:t>IRS</a:t>
            </a:r>
            <a:r>
              <a:rPr lang="zh-TW" altLang="en-US" dirty="0" smtClean="0"/>
              <a:t>遙控器時，請你拿起你的遙控器，但當老師不用遙控器時，請你把遙控器放桌上。做得到嗎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第二，老師知道妳們都很聰明愛學習，但是當老師問問題時，請不要急著回答，我們留些時間，讓大家都能想一想。做得到嗎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最後，今天會用小組合作的方式來比賽，請想辦法讓小組的同學都學今天教的內容，合作贏得勝利！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4B4EE-DEE1-4AFB-8F19-9C0837CB0CD1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4959054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20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在正式講數形規律之前，老師想知道你們瞭不瞭解規律，老師知道你們在一、二、三、年級，都有找規律，現在就來考考你們，還記不記得，請準備好你的遙控器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4B4EE-DEE1-4AFB-8F19-9C0837CB0CD1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6857139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22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23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24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25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26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27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28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29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30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31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32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33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34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35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36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圖五大家會算，那圖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利用剛剛的表格，請你想一想，該怎麼算出圖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呢</a:t>
            </a:r>
            <a:r>
              <a:rPr lang="en-US" altLang="zh-TW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請把你的做法寫在第二格，記得，格子中要寫上座號喔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u="sng" dirty="0" smtClean="0"/>
              <a:t>利用</a:t>
            </a:r>
            <a:r>
              <a:rPr lang="en-US" altLang="zh-TW" u="sng" dirty="0" smtClean="0"/>
              <a:t>HITA</a:t>
            </a:r>
            <a:r>
              <a:rPr lang="zh-TW" altLang="en-US" u="sng" dirty="0" smtClean="0"/>
              <a:t>，拍三種解題，一是累加，二是</a:t>
            </a:r>
            <a:r>
              <a:rPr lang="en-US" altLang="zh-TW" u="sng" dirty="0" smtClean="0"/>
              <a:t>3+(20-1)*2</a:t>
            </a:r>
            <a:r>
              <a:rPr lang="zh-TW" altLang="en-US" u="sng" dirty="0" smtClean="0"/>
              <a:t>，三是</a:t>
            </a:r>
            <a:r>
              <a:rPr lang="en-US" altLang="zh-TW" u="sng" dirty="0" smtClean="0"/>
              <a:t>1+20*2</a:t>
            </a:r>
            <a:r>
              <a:rPr lang="en-US" altLang="zh-TW" dirty="0" smtClean="0"/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我們來看看，第一種作法，就是剛剛的作法，一個一個慢慢加，一直</a:t>
            </a:r>
            <a:r>
              <a:rPr lang="en-US" altLang="zh-TW" dirty="0" smtClean="0"/>
              <a:t>+2+2+2</a:t>
            </a:r>
            <a:r>
              <a:rPr lang="zh-TW" altLang="en-US" dirty="0" smtClean="0"/>
              <a:t>，好辛苦，圖</a:t>
            </a:r>
            <a:r>
              <a:rPr lang="en-US" altLang="zh-TW" dirty="0" smtClean="0"/>
              <a:t>20</a:t>
            </a:r>
            <a:r>
              <a:rPr lang="zh-TW" altLang="en-US" dirty="0" smtClean="0"/>
              <a:t>真的太多了，終於算出答案是</a:t>
            </a:r>
            <a:r>
              <a:rPr lang="en-US" altLang="zh-TW" dirty="0" smtClean="0"/>
              <a:t>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再來，我們看看第二跟第三種作法，疑，好奇怪，明明剛剛很辛苦才加出來的答案，它們怎麼寫得那麼簡單，</a:t>
            </a:r>
            <a:r>
              <a:rPr lang="en-US" altLang="zh-TW" dirty="0" smtClean="0"/>
              <a:t>3+19*2</a:t>
            </a:r>
            <a:r>
              <a:rPr lang="zh-TW" altLang="en-US" dirty="0" smtClean="0"/>
              <a:t>，跟</a:t>
            </a:r>
            <a:r>
              <a:rPr lang="en-US" altLang="zh-TW" dirty="0" smtClean="0"/>
              <a:t>1+20*2</a:t>
            </a:r>
            <a:r>
              <a:rPr lang="zh-TW" altLang="en-US" dirty="0" smtClean="0"/>
              <a:t>，現在，老師要請每一組，一起動動腦，討論一下，到底，這些算式中的數字，分別代表甚麼意思啊</a:t>
            </a:r>
            <a:r>
              <a:rPr lang="en-US" altLang="zh-TW" dirty="0" smtClean="0"/>
              <a:t>?</a:t>
            </a:r>
            <a:r>
              <a:rPr lang="zh-TW" altLang="en-US" dirty="0" smtClean="0"/>
              <a:t>為什麼答案會對呢</a:t>
            </a:r>
            <a:r>
              <a:rPr lang="en-US" altLang="zh-TW" dirty="0" smtClean="0"/>
              <a:t>?</a:t>
            </a:r>
            <a:r>
              <a:rPr lang="zh-TW" altLang="en-US" dirty="0" smtClean="0"/>
              <a:t>請討論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37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那老師來考考大家，念題目，請把答案算在第二格，算完後，拿出遙控器，選出你的答案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利用</a:t>
            </a:r>
            <a:r>
              <a:rPr lang="en-US" altLang="zh-TW" dirty="0" err="1" smtClean="0"/>
              <a:t>irs</a:t>
            </a:r>
            <a:r>
              <a:rPr lang="zh-TW" altLang="en-US" dirty="0" smtClean="0"/>
              <a:t>，第一次作答後</a:t>
            </a:r>
            <a:r>
              <a:rPr lang="en-US" altLang="zh-TW" dirty="0" smtClean="0"/>
              <a:t>(</a:t>
            </a:r>
            <a:r>
              <a:rPr lang="zh-TW" altLang="en-US" dirty="0" smtClean="0"/>
              <a:t>不預設答案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，查看各組答題差異，各組有差異請小組討論正確解，正解無差異請小組討論錯誤解的錯誤類型，錯解且無差異，教師介入協助，確認後再二次作答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你們真是太厲害了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38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所以我們要開始挑戰今天的難關了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4B4EE-DEE1-4AFB-8F19-9C0837CB0CD1}" type="slidenum">
              <a:rPr lang="zh-TW" altLang="en-US" smtClean="0"/>
              <a:pPr/>
              <a:t>39</a:t>
            </a:fld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9744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念</a:t>
            </a:r>
            <a:r>
              <a:rPr lang="en-US" altLang="zh-TW" dirty="0" err="1" smtClean="0"/>
              <a:t>ppt</a:t>
            </a:r>
            <a:endParaRPr lang="en-US" altLang="zh-TW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我想點人起來告訴，等等你們會怎麼合作分工呢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4B4EE-DEE1-4AFB-8F19-9C0837CB0CD1}" type="slidenum">
              <a:rPr lang="zh-TW" altLang="en-US" smtClean="0"/>
              <a:pPr/>
              <a:t>40</a:t>
            </a:fld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0707143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長話短說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41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5115033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長話短說，請小組合作討論後，將答案飛遞傳送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答案是</a:t>
            </a:r>
            <a:r>
              <a:rPr lang="en-US" altLang="zh-TW" dirty="0" smtClean="0"/>
              <a:t>3400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42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點選三位孩子自由發表今日感想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43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請你觀察下麵用吸管排成的圖形，圖一用三根吸管，圖二用五根吸管，圖三用七根吸管，請問如果有圖五，圖五會用幾根吸管呢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請把作法寫在紙上的第一格，記得，格子上要寫上你的座號喔</a:t>
            </a:r>
            <a:endParaRPr lang="en-US" altLang="zh-TW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zh-TW" altLang="en-US" dirty="0" smtClean="0"/>
              <a:t>巡視各組，用</a:t>
            </a:r>
            <a:r>
              <a:rPr lang="en-US" altLang="zh-TW" dirty="0" smtClean="0"/>
              <a:t>HITA</a:t>
            </a:r>
            <a:r>
              <a:rPr lang="zh-TW" altLang="en-US" dirty="0" smtClean="0"/>
              <a:t>拍攝學生多元解題，找兩題，其一一定要用累加的，請孩子上來，老師問他數字的意思</a:t>
            </a:r>
            <a:r>
              <a:rPr lang="en-US" altLang="zh-TW" dirty="0" smtClean="0"/>
              <a:t>)</a:t>
            </a:r>
            <a:r>
              <a:rPr lang="zh-TW" altLang="en-US" dirty="0" smtClean="0"/>
              <a:t>讚美，並請孩子拍手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1AA205-3525-4387-A6D1-DADF7A44604B}" type="slidenum">
              <a:rPr lang="en-US" altLang="zh-TW" smtClean="0"/>
              <a:pPr>
                <a:defRPr/>
              </a:pPr>
              <a:t>9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14705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D9E34A-C208-403C-BE41-67CD4562F90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98C88-898F-46A6-9E8C-B981D38F52FE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CBBBE-AFDD-4457-B04F-53B0BA4F510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98381-556C-4DD2-806A-B6CE33623683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FB2D5862-42B1-41C2-9EF3-8BD45E04BCFB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6BA43-ADA0-456D-A869-0EA78AA5F62B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BA35D4-A2AC-45D4-95C5-9150C287A75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A42A44-6A76-4952-B259-D3E2D67A695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31A9B4-74D1-4DB9-95EA-997A1C809421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91371-DE1E-45E2-94B6-279C65A7EE9B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726A14FF-EB01-4D1B-958C-F7F3E851F5B4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dirty="0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24F82747-8911-46E0-B536-460B3C1D9E9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 descr="078_2.gif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5938" b="93750" l="34063" r="67188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rcRect l="30324" r="31877"/>
          <a:stretch>
            <a:fillRect/>
          </a:stretch>
        </p:blipFill>
        <p:spPr>
          <a:xfrm>
            <a:off x="6588224" y="3356992"/>
            <a:ext cx="1152128" cy="3048000"/>
          </a:xfrm>
          <a:prstGeom prst="rect">
            <a:avLst/>
          </a:prstGeom>
        </p:spPr>
      </p:pic>
      <p:sp>
        <p:nvSpPr>
          <p:cNvPr id="11" name="副標題 10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 許大偉</a:t>
            </a:r>
            <a:endParaRPr lang="zh-TW" altLang="en-US" sz="4000" dirty="0"/>
          </a:p>
        </p:txBody>
      </p:sp>
      <p:sp>
        <p:nvSpPr>
          <p:cNvPr id="10" name="標題 9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9600" dirty="0" smtClean="0"/>
              <a:t>等差數列</a:t>
            </a:r>
            <a:endParaRPr lang="zh-TW" altLang="en-US" sz="9600" dirty="0"/>
          </a:p>
        </p:txBody>
      </p:sp>
      <p:grpSp>
        <p:nvGrpSpPr>
          <p:cNvPr id="5" name="群組 4"/>
          <p:cNvGrpSpPr/>
          <p:nvPr/>
        </p:nvGrpSpPr>
        <p:grpSpPr>
          <a:xfrm>
            <a:off x="215700" y="1412776"/>
            <a:ext cx="1656000" cy="1656000"/>
            <a:chOff x="3347864" y="1448780"/>
            <a:chExt cx="3240360" cy="3276365"/>
          </a:xfrm>
        </p:grpSpPr>
        <p:grpSp>
          <p:nvGrpSpPr>
            <p:cNvPr id="6" name="群組 5"/>
            <p:cNvGrpSpPr/>
            <p:nvPr/>
          </p:nvGrpSpPr>
          <p:grpSpPr>
            <a:xfrm>
              <a:off x="4427984" y="1448900"/>
              <a:ext cx="1620180" cy="1620060"/>
              <a:chOff x="3455876" y="1376772"/>
              <a:chExt cx="1620180" cy="1620060"/>
            </a:xfrm>
          </p:grpSpPr>
          <p:sp>
            <p:nvSpPr>
              <p:cNvPr id="46" name="弧形 45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7" name="弧形 46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 rot="5400000">
              <a:off x="3887864" y="1448840"/>
              <a:ext cx="1620180" cy="1620060"/>
              <a:chOff x="3455876" y="1376772"/>
              <a:chExt cx="1620180" cy="1620060"/>
            </a:xfrm>
          </p:grpSpPr>
          <p:sp>
            <p:nvSpPr>
              <p:cNvPr id="44" name="弧形 43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5" name="弧形 44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8" name="群組 7"/>
            <p:cNvGrpSpPr/>
            <p:nvPr/>
          </p:nvGrpSpPr>
          <p:grpSpPr>
            <a:xfrm>
              <a:off x="3347864" y="1988840"/>
              <a:ext cx="3240360" cy="2736305"/>
              <a:chOff x="3347864" y="1988840"/>
              <a:chExt cx="3240360" cy="2736305"/>
            </a:xfrm>
          </p:grpSpPr>
          <p:grpSp>
            <p:nvGrpSpPr>
              <p:cNvPr id="9" name="群組 8"/>
              <p:cNvGrpSpPr/>
              <p:nvPr/>
            </p:nvGrpSpPr>
            <p:grpSpPr>
              <a:xfrm>
                <a:off x="3887924" y="198884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38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42" name="弧形 41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43" name="弧形 42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40" name="弧形 39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41" name="弧形 40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12" name="群組 11"/>
              <p:cNvGrpSpPr/>
              <p:nvPr/>
            </p:nvGrpSpPr>
            <p:grpSpPr>
              <a:xfrm>
                <a:off x="4968044" y="198896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36" name="弧形 35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7" name="弧形 36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3" name="群組 12"/>
              <p:cNvGrpSpPr/>
              <p:nvPr/>
            </p:nvGrpSpPr>
            <p:grpSpPr>
              <a:xfrm rot="5400000">
                <a:off x="3887984" y="198890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30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34" name="弧形 33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35" name="弧形 34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31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32" name="弧形 31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33" name="弧形 32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15" name="群組 14"/>
              <p:cNvGrpSpPr/>
              <p:nvPr/>
            </p:nvGrpSpPr>
            <p:grpSpPr>
              <a:xfrm>
                <a:off x="3347864" y="252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8" name="弧形 27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9" name="弧形 28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6" name="群組 15"/>
              <p:cNvGrpSpPr/>
              <p:nvPr/>
            </p:nvGrpSpPr>
            <p:grpSpPr>
              <a:xfrm>
                <a:off x="3887924" y="3104964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6" name="弧形 25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7" name="弧形 26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7" name="群組 16"/>
              <p:cNvGrpSpPr/>
              <p:nvPr/>
            </p:nvGrpSpPr>
            <p:grpSpPr>
              <a:xfrm rot="5400000">
                <a:off x="3347924" y="198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4" name="弧形 23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" name="弧形 24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8" name="群組 17"/>
              <p:cNvGrpSpPr/>
              <p:nvPr/>
            </p:nvGrpSpPr>
            <p:grpSpPr>
              <a:xfrm rot="16200000">
                <a:off x="4427924" y="3105025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2" name="弧形 21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3" name="弧形 22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9" name="群組 18"/>
              <p:cNvGrpSpPr/>
              <p:nvPr/>
            </p:nvGrpSpPr>
            <p:grpSpPr>
              <a:xfrm rot="16200000">
                <a:off x="4967984" y="2528961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0" name="弧形 19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1" name="弧形 20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  <p:grpSp>
        <p:nvGrpSpPr>
          <p:cNvPr id="48" name="群組 47"/>
          <p:cNvGrpSpPr/>
          <p:nvPr/>
        </p:nvGrpSpPr>
        <p:grpSpPr>
          <a:xfrm>
            <a:off x="7236296" y="1412776"/>
            <a:ext cx="1656000" cy="1656000"/>
            <a:chOff x="3347864" y="1448780"/>
            <a:chExt cx="3240360" cy="3276365"/>
          </a:xfrm>
        </p:grpSpPr>
        <p:grpSp>
          <p:nvGrpSpPr>
            <p:cNvPr id="49" name="群組 48"/>
            <p:cNvGrpSpPr/>
            <p:nvPr/>
          </p:nvGrpSpPr>
          <p:grpSpPr>
            <a:xfrm>
              <a:off x="4427984" y="1448900"/>
              <a:ext cx="1620180" cy="1620060"/>
              <a:chOff x="3455876" y="1376772"/>
              <a:chExt cx="1620180" cy="1620060"/>
            </a:xfrm>
          </p:grpSpPr>
          <p:sp>
            <p:nvSpPr>
              <p:cNvPr id="86" name="弧形 85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7" name="弧形 86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50" name="群組 49"/>
            <p:cNvGrpSpPr/>
            <p:nvPr/>
          </p:nvGrpSpPr>
          <p:grpSpPr>
            <a:xfrm rot="5400000">
              <a:off x="3887864" y="1448840"/>
              <a:ext cx="1620180" cy="1620060"/>
              <a:chOff x="3455876" y="1376772"/>
              <a:chExt cx="1620180" cy="1620060"/>
            </a:xfrm>
          </p:grpSpPr>
          <p:sp>
            <p:nvSpPr>
              <p:cNvPr id="84" name="弧形 83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5" name="弧形 84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51" name="群組 50"/>
            <p:cNvGrpSpPr/>
            <p:nvPr/>
          </p:nvGrpSpPr>
          <p:grpSpPr>
            <a:xfrm>
              <a:off x="3347864" y="1988840"/>
              <a:ext cx="3240360" cy="2736305"/>
              <a:chOff x="3347864" y="1988840"/>
              <a:chExt cx="3240360" cy="2736305"/>
            </a:xfrm>
          </p:grpSpPr>
          <p:grpSp>
            <p:nvGrpSpPr>
              <p:cNvPr id="52" name="群組 51"/>
              <p:cNvGrpSpPr/>
              <p:nvPr/>
            </p:nvGrpSpPr>
            <p:grpSpPr>
              <a:xfrm>
                <a:off x="3887924" y="198884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78" name="群組 7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82" name="弧形 81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83" name="弧形 82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79" name="群組 7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80" name="弧形 79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81" name="弧形 80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53" name="群組 52"/>
              <p:cNvGrpSpPr/>
              <p:nvPr/>
            </p:nvGrpSpPr>
            <p:grpSpPr>
              <a:xfrm>
                <a:off x="4968044" y="198896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76" name="弧形 75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7" name="弧形 76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54" name="群組 53"/>
              <p:cNvGrpSpPr/>
              <p:nvPr/>
            </p:nvGrpSpPr>
            <p:grpSpPr>
              <a:xfrm rot="5400000">
                <a:off x="3887984" y="198890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70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74" name="弧形 73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75" name="弧形 74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71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72" name="弧形 71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73" name="弧形 72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55" name="群組 54"/>
              <p:cNvGrpSpPr/>
              <p:nvPr/>
            </p:nvGrpSpPr>
            <p:grpSpPr>
              <a:xfrm>
                <a:off x="3347864" y="252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68" name="弧形 67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9" name="弧形 68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56" name="群組 55"/>
              <p:cNvGrpSpPr/>
              <p:nvPr/>
            </p:nvGrpSpPr>
            <p:grpSpPr>
              <a:xfrm>
                <a:off x="3887924" y="3104964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66" name="弧形 65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7" name="弧形 66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57" name="群組 56"/>
              <p:cNvGrpSpPr/>
              <p:nvPr/>
            </p:nvGrpSpPr>
            <p:grpSpPr>
              <a:xfrm rot="5400000">
                <a:off x="3347924" y="198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64" name="弧形 63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5" name="弧形 64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58" name="群組 57"/>
              <p:cNvGrpSpPr/>
              <p:nvPr/>
            </p:nvGrpSpPr>
            <p:grpSpPr>
              <a:xfrm rot="16200000">
                <a:off x="4427924" y="3105025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62" name="弧形 61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3" name="弧形 62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59" name="群組 58"/>
              <p:cNvGrpSpPr/>
              <p:nvPr/>
            </p:nvGrpSpPr>
            <p:grpSpPr>
              <a:xfrm rot="16200000">
                <a:off x="4967984" y="2528961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60" name="弧形 59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1" name="弧形 60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</p:spTree>
    <p:extLst>
      <p:ext uri="{BB962C8B-B14F-4D97-AF65-F5344CB8AC3E}">
        <p14:creationId xmlns="" xmlns:p14="http://schemas.microsoft.com/office/powerpoint/2010/main" val="220151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496" y="3601469"/>
            <a:ext cx="7704856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      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      </a:t>
            </a:r>
            <a:endParaRPr lang="zh-TW" altLang="en-US" sz="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78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496" y="3601469"/>
            <a:ext cx="7704856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       </a:t>
            </a:r>
            <a:endParaRPr lang="zh-TW" altLang="en-US" sz="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505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496" y="3601469"/>
            <a:ext cx="7704856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    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endParaRPr lang="zh-TW" altLang="en-US" sz="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916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496" y="3601469"/>
            <a:ext cx="892899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      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  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 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730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496" y="3600309"/>
            <a:ext cx="892899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      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  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 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55576" y="4464405"/>
            <a:ext cx="1008112" cy="58477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055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496" y="3600309"/>
            <a:ext cx="892899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      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  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 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55576" y="4464405"/>
            <a:ext cx="1008112" cy="58477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064388" y="4455694"/>
            <a:ext cx="1008112" cy="58477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末項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646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496" y="3609020"/>
            <a:ext cx="892899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      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  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 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55576" y="4473116"/>
            <a:ext cx="1008112" cy="58477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064388" y="4464405"/>
            <a:ext cx="1008112" cy="58477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末項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弧形箭號 (上彎) 9"/>
          <p:cNvSpPr/>
          <p:nvPr/>
        </p:nvSpPr>
        <p:spPr>
          <a:xfrm flipH="1">
            <a:off x="3563888" y="4545124"/>
            <a:ext cx="1260140" cy="5400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707904" y="5148481"/>
            <a:ext cx="1053936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前項</a:t>
            </a:r>
            <a:endParaRPr lang="zh-TW" altLang="en-US" sz="3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320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496" y="3600309"/>
            <a:ext cx="892899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      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  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 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en-US" altLang="zh-TW" sz="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55576" y="4464405"/>
            <a:ext cx="1008112" cy="58477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064388" y="4455694"/>
            <a:ext cx="1008112" cy="58477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末項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弧形箭號 (上彎) 9"/>
          <p:cNvSpPr/>
          <p:nvPr/>
        </p:nvSpPr>
        <p:spPr>
          <a:xfrm flipH="1">
            <a:off x="3563888" y="4536413"/>
            <a:ext cx="1260140" cy="5400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707904" y="5139770"/>
            <a:ext cx="1053936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前項</a:t>
            </a:r>
            <a:endParaRPr lang="zh-TW" altLang="en-US" sz="3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弧形箭號 (上彎) 11"/>
          <p:cNvSpPr/>
          <p:nvPr/>
        </p:nvSpPr>
        <p:spPr>
          <a:xfrm>
            <a:off x="4896036" y="4536413"/>
            <a:ext cx="1584176" cy="5400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184068" y="5148481"/>
            <a:ext cx="1008112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後項</a:t>
            </a:r>
            <a:endParaRPr lang="zh-TW" altLang="en-US" sz="3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67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55576" y="1988840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回想一下</a:t>
            </a:r>
            <a:endParaRPr lang="zh-TW" alt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 descr="078_1.gif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17815" r="16380"/>
          <a:stretch>
            <a:fillRect/>
          </a:stretch>
        </p:blipFill>
        <p:spPr>
          <a:xfrm rot="1309721">
            <a:off x="3784468" y="3490912"/>
            <a:ext cx="2005720" cy="304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67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10000" b="90000" l="33093" r="55783">
                        <a14:foregroundMark x1="49736" y1="14035" x2="49736" y2="14035"/>
                        <a14:foregroundMark x1="54130" y1="51754" x2="54130" y2="51754"/>
                        <a14:backgroundMark x1="37083" y1="41228" x2="37083" y2="41228"/>
                        <a14:backgroundMark x1="39192" y1="83333" x2="39192" y2="83333"/>
                        <a14:backgroundMark x1="43585" y1="42982" x2="43585" y2="429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rcRect l="30257" r="41381"/>
          <a:stretch/>
        </p:blipFill>
        <p:spPr bwMode="auto">
          <a:xfrm>
            <a:off x="7380312" y="1686406"/>
            <a:ext cx="1603169" cy="113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8772" b="89474" l="4042" r="98243">
                        <a14:foregroundMark x1="93849" y1="71930" x2="93849" y2="71930"/>
                        <a14:foregroundMark x1="98243" y1="78947" x2="98243" y2="78947"/>
                        <a14:foregroundMark x1="77153" y1="50877" x2="77153" y2="50877"/>
                        <a14:foregroundMark x1="86467" y1="42105" x2="86467" y2="42105"/>
                        <a14:foregroundMark x1="83656" y1="12281" x2="83656" y2="12281"/>
                        <a14:foregroundMark x1="66960" y1="48246" x2="66960" y2="48246"/>
                        <a14:foregroundMark x1="71529" y1="84211" x2="71529" y2="84211"/>
                        <a14:foregroundMark x1="34974" y1="50877" x2="34974" y2="50877"/>
                        <a14:foregroundMark x1="40070" y1="84211" x2="40070" y2="84211"/>
                        <a14:foregroundMark x1="17575" y1="65789" x2="17575" y2="65789"/>
                        <a14:foregroundMark x1="4042" y1="50000" x2="4042" y2="50000"/>
                        <a14:foregroundMark x1="52724" y1="55263" x2="52724" y2="55263"/>
                        <a14:backgroundMark x1="96485" y1="23684" x2="96485" y2="236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3" y="1664805"/>
            <a:ext cx="5652627" cy="113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281061" y="2708920"/>
            <a:ext cx="105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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087724" y="2708920"/>
            <a:ext cx="105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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283968" y="2708920"/>
            <a:ext cx="105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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3528" y="479574"/>
            <a:ext cx="8568952" cy="1077218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請你觀察下面用吸管排成的圖形，請問圖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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是幾根吸管排成的呢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8772" b="89474" l="4042" r="98243">
                        <a14:foregroundMark x1="93849" y1="71930" x2="93849" y2="71930"/>
                        <a14:foregroundMark x1="98243" y1="78947" x2="98243" y2="78947"/>
                        <a14:foregroundMark x1="77153" y1="50877" x2="77153" y2="50877"/>
                        <a14:foregroundMark x1="86467" y1="42105" x2="86467" y2="42105"/>
                        <a14:foregroundMark x1="83656" y1="12281" x2="83656" y2="12281"/>
                        <a14:foregroundMark x1="66960" y1="48246" x2="66960" y2="48246"/>
                        <a14:foregroundMark x1="71529" y1="84211" x2="71529" y2="84211"/>
                        <a14:foregroundMark x1="34974" y1="50877" x2="34974" y2="50877"/>
                        <a14:foregroundMark x1="40070" y1="84211" x2="40070" y2="84211"/>
                        <a14:foregroundMark x1="17575" y1="65789" x2="17575" y2="65789"/>
                        <a14:foregroundMark x1="4042" y1="50000" x2="4042" y2="50000"/>
                        <a14:foregroundMark x1="52724" y1="55263" x2="52724" y2="55263"/>
                        <a14:backgroundMark x1="96485" y1="23684" x2="96485" y2="236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rcRect l="61877"/>
          <a:stretch/>
        </p:blipFill>
        <p:spPr bwMode="auto">
          <a:xfrm>
            <a:off x="6372200" y="1664804"/>
            <a:ext cx="2154947" cy="113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7131317" y="2708920"/>
            <a:ext cx="105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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67258918"/>
              </p:ext>
            </p:extLst>
          </p:nvPr>
        </p:nvGraphicFramePr>
        <p:xfrm>
          <a:off x="431540" y="3429000"/>
          <a:ext cx="835293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156"/>
                <a:gridCol w="1937016"/>
                <a:gridCol w="1670586"/>
                <a:gridCol w="1670586"/>
                <a:gridCol w="1670586"/>
              </a:tblGrid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圖形</a:t>
                      </a:r>
                      <a:endParaRPr lang="zh-TW" alt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</a:t>
                      </a:r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</a:t>
                      </a:r>
                      <a:endParaRPr lang="zh-TW" altLang="en-US" sz="3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</a:t>
                      </a:r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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</a:t>
                      </a:r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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</a:t>
                      </a:r>
                      <a:r>
                        <a:rPr lang="zh-TW" altLang="en-US" sz="3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</a:t>
                      </a:r>
                      <a:endParaRPr lang="zh-TW" altLang="en-US" sz="3200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吸管數</a:t>
                      </a:r>
                      <a:endParaRPr lang="zh-TW" alt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5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7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970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23391" y="332656"/>
            <a:ext cx="80648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1925" indent="-1431925">
              <a:spcBef>
                <a:spcPts val="2400"/>
              </a:spcBef>
            </a:pP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◎今天上課：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57188">
              <a:spcBef>
                <a:spcPts val="2400"/>
              </a:spcBef>
            </a:pP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一、會用到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IRS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遙控器跟平板。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8888" indent="-901700">
              <a:spcBef>
                <a:spcPts val="2400"/>
              </a:spcBef>
            </a:pP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二、老師問問題時，不急著說答案。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8888" indent="-901700">
              <a:spcBef>
                <a:spcPts val="2400"/>
              </a:spcBef>
            </a:pP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三、點到的同學要快速拿起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麥克風大聲說話。</a:t>
            </a:r>
            <a:endParaRPr lang="en-US" altLang="zh-TW" sz="4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58888" indent="-901700">
              <a:spcBef>
                <a:spcPts val="2400"/>
              </a:spcBef>
            </a:pP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四、今天會有競賽，請小組合作贏得最後的勝利。</a:t>
            </a:r>
            <a:endParaRPr lang="zh-TW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 descr="078_1.gif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17815" r="16380"/>
          <a:stretch>
            <a:fillRect/>
          </a:stretch>
        </p:blipFill>
        <p:spPr>
          <a:xfrm rot="157706">
            <a:off x="7090234" y="4967987"/>
            <a:ext cx="1219074" cy="1852571"/>
          </a:xfrm>
          <a:prstGeom prst="rect">
            <a:avLst/>
          </a:prstGeom>
        </p:spPr>
      </p:pic>
      <p:pic>
        <p:nvPicPr>
          <p:cNvPr id="3" name="Picture 2" descr="http://3.bp.blogspot.com/-vbNv3Vw7uN4/UPLEBLocBdI/AAAAAAAADXQ/wS_S5E_CgDc/s320/sign-31663_640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536823">
            <a:off x="6918040" y="5763858"/>
            <a:ext cx="436241" cy="7122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3.bp.blogspot.com/-vbNv3Vw7uN4/UPLEBLocBdI/AAAAAAAADXQ/wS_S5E_CgDc/s320/sign-31663_640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63177" flipH="1">
            <a:off x="7982407" y="5835629"/>
            <a:ext cx="436241" cy="7122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弧形接點 8"/>
          <p:cNvCxnSpPr/>
          <p:nvPr/>
        </p:nvCxnSpPr>
        <p:spPr>
          <a:xfrm rot="5400000">
            <a:off x="7182289" y="6003286"/>
            <a:ext cx="432049" cy="108013"/>
          </a:xfrm>
          <a:prstGeom prst="curvedConnector3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弧形接點 12"/>
          <p:cNvCxnSpPr/>
          <p:nvPr/>
        </p:nvCxnSpPr>
        <p:spPr>
          <a:xfrm rot="16200000" flipH="1">
            <a:off x="7776356" y="6057293"/>
            <a:ext cx="432048" cy="72008"/>
          </a:xfrm>
          <a:prstGeom prst="curvedConnector3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6732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23528" y="479574"/>
            <a:ext cx="8568952" cy="1077218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如果下面用吸管排成的圖形，有圖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，那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圖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會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是幾根吸管排成的呢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5877515" y="2168860"/>
            <a:ext cx="1368152" cy="537124"/>
            <a:chOff x="6372200" y="1664804"/>
            <a:chExt cx="2611281" cy="1152128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BEBA8EAE-BF5A-486C-A8C5-ECC9F3942E4B}">
                  <a14:imgProps xmlns="" xmlns:a14="http://schemas.microsoft.com/office/drawing/2010/main">
                    <a14:imgLayer r:embed="rId4">
                      <a14:imgEffect>
                        <a14:backgroundRemoval t="10000" b="90000" l="33093" r="55783">
                          <a14:foregroundMark x1="49736" y1="14035" x2="49736" y2="14035"/>
                          <a14:foregroundMark x1="54130" y1="51754" x2="54130" y2="51754"/>
                          <a14:backgroundMark x1="37083" y1="41228" x2="37083" y2="41228"/>
                          <a14:backgroundMark x1="39192" y1="83333" x2="39192" y2="83333"/>
                          <a14:backgroundMark x1="43585" y1="42982" x2="43585" y2="4298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/>
                </a:ext>
              </a:extLst>
            </a:blip>
            <a:srcRect l="30257" r="41381"/>
            <a:stretch/>
          </p:blipFill>
          <p:spPr bwMode="auto">
            <a:xfrm>
              <a:off x="7380312" y="1686406"/>
              <a:ext cx="1603169" cy="1130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BEBA8EAE-BF5A-486C-A8C5-ECC9F3942E4B}">
                  <a14:imgProps xmlns="" xmlns:a14="http://schemas.microsoft.com/office/drawing/2010/main">
                    <a14:imgLayer r:embed="rId4">
                      <a14:imgEffect>
                        <a14:backgroundRemoval t="8772" b="89474" l="4042" r="98243">
                          <a14:foregroundMark x1="93849" y1="71930" x2="93849" y2="71930"/>
                          <a14:foregroundMark x1="98243" y1="78947" x2="98243" y2="78947"/>
                          <a14:foregroundMark x1="77153" y1="50877" x2="77153" y2="50877"/>
                          <a14:foregroundMark x1="86467" y1="42105" x2="86467" y2="42105"/>
                          <a14:foregroundMark x1="83656" y1="12281" x2="83656" y2="12281"/>
                          <a14:foregroundMark x1="66960" y1="48246" x2="66960" y2="48246"/>
                          <a14:foregroundMark x1="71529" y1="84211" x2="71529" y2="84211"/>
                          <a14:foregroundMark x1="34974" y1="50877" x2="34974" y2="50877"/>
                          <a14:foregroundMark x1="40070" y1="84211" x2="40070" y2="84211"/>
                          <a14:foregroundMark x1="17575" y1="65789" x2="17575" y2="65789"/>
                          <a14:foregroundMark x1="4042" y1="50000" x2="4042" y2="50000"/>
                          <a14:foregroundMark x1="52724" y1="55263" x2="52724" y2="55263"/>
                          <a14:backgroundMark x1="96485" y1="23684" x2="96485" y2="2368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/>
                </a:ext>
              </a:extLst>
            </a:blip>
            <a:srcRect l="61877"/>
            <a:stretch/>
          </p:blipFill>
          <p:spPr bwMode="auto">
            <a:xfrm>
              <a:off x="6372200" y="1664804"/>
              <a:ext cx="2154947" cy="1130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11989257"/>
              </p:ext>
            </p:extLst>
          </p:nvPr>
        </p:nvGraphicFramePr>
        <p:xfrm>
          <a:off x="431538" y="1664804"/>
          <a:ext cx="8352932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468964"/>
                <a:gridCol w="1468964"/>
                <a:gridCol w="1468964"/>
                <a:gridCol w="1468964"/>
                <a:gridCol w="1468964"/>
              </a:tblGrid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項</a:t>
                      </a:r>
                      <a:endParaRPr lang="zh-TW" altLang="en-US" sz="2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</a:t>
                      </a:r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</a:t>
                      </a:r>
                      <a:endParaRPr lang="zh-TW" altLang="en-US" sz="2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</a:t>
                      </a:r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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</a:t>
                      </a:r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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</a:t>
                      </a:r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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圖</a:t>
                      </a:r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/>
                        </a:rPr>
                        <a:t></a:t>
                      </a:r>
                      <a:endParaRPr lang="zh-TW" altLang="en-US" sz="2800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圖形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？</a:t>
                      </a:r>
                      <a:endParaRPr lang="zh-TW" altLang="en-US" sz="2800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吸管數</a:t>
                      </a:r>
                      <a:endParaRPr lang="zh-TW" altLang="en-US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5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7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9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？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8772" b="89474" l="4042" r="98243">
                        <a14:foregroundMark x1="93849" y1="71930" x2="93849" y2="71930"/>
                        <a14:foregroundMark x1="98243" y1="78947" x2="98243" y2="78947"/>
                        <a14:foregroundMark x1="77153" y1="50877" x2="77153" y2="50877"/>
                        <a14:foregroundMark x1="86467" y1="42105" x2="86467" y2="42105"/>
                        <a14:foregroundMark x1="83656" y1="12281" x2="83656" y2="12281"/>
                        <a14:foregroundMark x1="66960" y1="48246" x2="66960" y2="48246"/>
                        <a14:foregroundMark x1="71529" y1="84211" x2="71529" y2="84211"/>
                        <a14:foregroundMark x1="34974" y1="50877" x2="34974" y2="50877"/>
                        <a14:foregroundMark x1="40070" y1="84211" x2="40070" y2="84211"/>
                        <a14:foregroundMark x1="17575" y1="65789" x2="17575" y2="65789"/>
                        <a14:foregroundMark x1="4042" y1="50000" x2="4042" y2="50000"/>
                        <a14:foregroundMark x1="52724" y1="55263" x2="52724" y2="55263"/>
                        <a14:backgroundMark x1="96485" y1="23684" x2="96485" y2="236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rcRect r="77997"/>
          <a:stretch/>
        </p:blipFill>
        <p:spPr bwMode="auto">
          <a:xfrm>
            <a:off x="1475654" y="2240868"/>
            <a:ext cx="502498" cy="456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8772" b="89474" l="4042" r="98243">
                        <a14:foregroundMark x1="93849" y1="71930" x2="93849" y2="71930"/>
                        <a14:foregroundMark x1="98243" y1="78947" x2="98243" y2="78947"/>
                        <a14:foregroundMark x1="77153" y1="50877" x2="77153" y2="50877"/>
                        <a14:foregroundMark x1="86467" y1="42105" x2="86467" y2="42105"/>
                        <a14:foregroundMark x1="83656" y1="12281" x2="83656" y2="12281"/>
                        <a14:foregroundMark x1="66960" y1="48246" x2="66960" y2="48246"/>
                        <a14:foregroundMark x1="71529" y1="84211" x2="71529" y2="84211"/>
                        <a14:foregroundMark x1="34974" y1="50877" x2="34974" y2="50877"/>
                        <a14:foregroundMark x1="40070" y1="84211" x2="40070" y2="84211"/>
                        <a14:foregroundMark x1="17575" y1="65789" x2="17575" y2="65789"/>
                        <a14:foregroundMark x1="4042" y1="50000" x2="4042" y2="50000"/>
                        <a14:foregroundMark x1="52724" y1="55263" x2="52724" y2="55263"/>
                        <a14:backgroundMark x1="96485" y1="23684" x2="96485" y2="236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rcRect l="30202" r="39595"/>
          <a:stretch/>
        </p:blipFill>
        <p:spPr bwMode="auto">
          <a:xfrm>
            <a:off x="2987822" y="2168860"/>
            <a:ext cx="768635" cy="50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8772" b="89474" l="4042" r="98243">
                        <a14:foregroundMark x1="93849" y1="71930" x2="93849" y2="71930"/>
                        <a14:foregroundMark x1="98243" y1="78947" x2="98243" y2="78947"/>
                        <a14:foregroundMark x1="77153" y1="50877" x2="77153" y2="50877"/>
                        <a14:foregroundMark x1="86467" y1="42105" x2="86467" y2="42105"/>
                        <a14:foregroundMark x1="83656" y1="12281" x2="83656" y2="12281"/>
                        <a14:foregroundMark x1="66960" y1="48246" x2="66960" y2="48246"/>
                        <a14:foregroundMark x1="71529" y1="84211" x2="71529" y2="84211"/>
                        <a14:foregroundMark x1="34974" y1="50877" x2="34974" y2="50877"/>
                        <a14:foregroundMark x1="40070" y1="84211" x2="40070" y2="84211"/>
                        <a14:foregroundMark x1="17575" y1="65789" x2="17575" y2="65789"/>
                        <a14:foregroundMark x1="4042" y1="50000" x2="4042" y2="50000"/>
                        <a14:foregroundMark x1="52724" y1="55263" x2="52724" y2="55263"/>
                        <a14:backgroundMark x1="96485" y1="23684" x2="96485" y2="236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rcRect l="62213" t="-1" b="-1910"/>
          <a:stretch/>
        </p:blipFill>
        <p:spPr bwMode="auto">
          <a:xfrm>
            <a:off x="4463986" y="2168860"/>
            <a:ext cx="978274" cy="527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文字方塊 13"/>
          <p:cNvSpPr txBox="1"/>
          <p:nvPr/>
        </p:nvSpPr>
        <p:spPr>
          <a:xfrm>
            <a:off x="935596" y="3609020"/>
            <a:ext cx="716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</a:t>
            </a:r>
            <a:r>
              <a:rPr lang="en-US" altLang="zh-TW" sz="4800" dirty="0" smtClean="0">
                <a:sym typeface="Wingdings 2"/>
              </a:rPr>
              <a:t>5</a:t>
            </a:r>
            <a:r>
              <a:rPr lang="zh-TW" altLang="en-US" sz="4800" dirty="0" smtClean="0">
                <a:latin typeface="+mj-ea"/>
                <a:ea typeface="+mj-ea"/>
                <a:sym typeface="Wingdings 2"/>
              </a:rPr>
              <a:t>根</a:t>
            </a:r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    </a:t>
            </a:r>
            <a:r>
              <a:rPr lang="en-US" altLang="zh-TW" sz="4800" dirty="0" smtClean="0">
                <a:latin typeface="+mj-ea"/>
                <a:ea typeface="+mj-ea"/>
                <a:sym typeface="Wingdings 2"/>
              </a:rPr>
              <a:t>11</a:t>
            </a:r>
            <a:r>
              <a:rPr lang="zh-TW" altLang="en-US" sz="4800" dirty="0" smtClean="0">
                <a:latin typeface="+mj-ea"/>
                <a:ea typeface="+mj-ea"/>
                <a:sym typeface="Wingdings 2"/>
              </a:rPr>
              <a:t>根</a:t>
            </a:r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    </a:t>
            </a:r>
            <a:r>
              <a:rPr lang="en-US" altLang="zh-TW" sz="4800" dirty="0" smtClean="0">
                <a:sym typeface="Wingdings 2"/>
              </a:rPr>
              <a:t>15</a:t>
            </a:r>
            <a:r>
              <a:rPr lang="zh-TW" altLang="en-US" sz="4800" dirty="0" smtClean="0">
                <a:sym typeface="Wingdings 2"/>
              </a:rPr>
              <a:t>根</a:t>
            </a:r>
            <a:endParaRPr lang="zh-TW" alt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26517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55576" y="512676"/>
            <a:ext cx="7704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今天就來認識一種有</a:t>
            </a:r>
            <a:r>
              <a:rPr lang="zh-TW" alt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規則的數列</a:t>
            </a:r>
            <a:r>
              <a:rPr lang="zh-TW" altLang="en-US" sz="6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吧！</a:t>
            </a:r>
            <a:endParaRPr lang="zh-TW" altLang="en-US" sz="6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 descr="078_1.gif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17815" r="16380"/>
          <a:stretch>
            <a:fillRect/>
          </a:stretch>
        </p:blipFill>
        <p:spPr>
          <a:xfrm rot="1309721">
            <a:off x="3784468" y="3490912"/>
            <a:ext cx="2005720" cy="304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2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23566488"/>
              </p:ext>
            </p:extLst>
          </p:nvPr>
        </p:nvGraphicFramePr>
        <p:xfrm>
          <a:off x="403985" y="439492"/>
          <a:ext cx="8358421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070"/>
                <a:gridCol w="894869"/>
                <a:gridCol w="1116124"/>
                <a:gridCol w="1476164"/>
                <a:gridCol w="1584176"/>
                <a:gridCol w="1894018"/>
              </a:tblGrid>
              <a:tr h="545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圖    形 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sz="1200" dirty="0"/>
                    </a:p>
                    <a:p>
                      <a:endParaRPr lang="en-US" altLang="zh-TW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5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7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9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11</a:t>
                      </a:r>
                      <a:endParaRPr lang="zh-TW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1240" y="469243"/>
            <a:ext cx="70150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3932" y="469242"/>
            <a:ext cx="92999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8035" y="469243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8084" y="476672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直線接點 20"/>
          <p:cNvCxnSpPr/>
          <p:nvPr/>
        </p:nvCxnSpPr>
        <p:spPr>
          <a:xfrm>
            <a:off x="6300192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flipH="1">
            <a:off x="6588252" y="555852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2260" y="440668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直線接點 24"/>
          <p:cNvCxnSpPr/>
          <p:nvPr/>
        </p:nvCxnSpPr>
        <p:spPr>
          <a:xfrm>
            <a:off x="7884368" y="512676"/>
            <a:ext cx="468000" cy="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8172428" y="512676"/>
            <a:ext cx="252000" cy="50400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8244408" y="100956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8388424" y="512676"/>
            <a:ext cx="360000" cy="4968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3152631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H="1">
            <a:off x="3415075" y="563024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4608056" y="1042675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>
            <a:off x="4824043" y="563024"/>
            <a:ext cx="324000" cy="468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136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76029025"/>
              </p:ext>
            </p:extLst>
          </p:nvPr>
        </p:nvGraphicFramePr>
        <p:xfrm>
          <a:off x="403985" y="439492"/>
          <a:ext cx="8358421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070"/>
                <a:gridCol w="894869"/>
                <a:gridCol w="1116124"/>
                <a:gridCol w="1476164"/>
                <a:gridCol w="1584176"/>
                <a:gridCol w="1894018"/>
              </a:tblGrid>
              <a:tr h="545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圖    形 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sz="1200" dirty="0"/>
                    </a:p>
                    <a:p>
                      <a:endParaRPr lang="en-US" altLang="zh-TW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5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7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9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11</a:t>
                      </a:r>
                      <a:endParaRPr lang="zh-TW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1240" y="469243"/>
            <a:ext cx="70150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3932" y="469242"/>
            <a:ext cx="92999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8035" y="469243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8084" y="476672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直線接點 20"/>
          <p:cNvCxnSpPr/>
          <p:nvPr/>
        </p:nvCxnSpPr>
        <p:spPr>
          <a:xfrm>
            <a:off x="6300192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flipH="1">
            <a:off x="6588252" y="555852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2260" y="440668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直線接點 24"/>
          <p:cNvCxnSpPr/>
          <p:nvPr/>
        </p:nvCxnSpPr>
        <p:spPr>
          <a:xfrm>
            <a:off x="7884368" y="512676"/>
            <a:ext cx="468000" cy="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8172428" y="512676"/>
            <a:ext cx="252000" cy="50400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8244408" y="100956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8388424" y="512676"/>
            <a:ext cx="360000" cy="4968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拱形 5"/>
          <p:cNvSpPr/>
          <p:nvPr/>
        </p:nvSpPr>
        <p:spPr>
          <a:xfrm rot="21324414" flipV="1">
            <a:off x="2375756" y="2336242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1" name="拱形 30"/>
          <p:cNvSpPr/>
          <p:nvPr/>
        </p:nvSpPr>
        <p:spPr>
          <a:xfrm rot="21324414" flipV="1">
            <a:off x="3550091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2" name="拱形 31"/>
          <p:cNvSpPr/>
          <p:nvPr/>
        </p:nvSpPr>
        <p:spPr>
          <a:xfrm rot="21324414" flipV="1">
            <a:off x="4990251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3" name="拱形 32"/>
          <p:cNvSpPr/>
          <p:nvPr/>
        </p:nvSpPr>
        <p:spPr>
          <a:xfrm rot="21324414" flipV="1">
            <a:off x="6574427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349981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3538113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5014277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6634457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cxnSp>
        <p:nvCxnSpPr>
          <p:cNvPr id="37" name="直線接點 36"/>
          <p:cNvCxnSpPr/>
          <p:nvPr/>
        </p:nvCxnSpPr>
        <p:spPr>
          <a:xfrm>
            <a:off x="3152631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H="1">
            <a:off x="3415075" y="563024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4608056" y="1042675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>
            <a:off x="4824043" y="563024"/>
            <a:ext cx="324000" cy="468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6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54562044"/>
              </p:ext>
            </p:extLst>
          </p:nvPr>
        </p:nvGraphicFramePr>
        <p:xfrm>
          <a:off x="403985" y="439492"/>
          <a:ext cx="8358421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070"/>
                <a:gridCol w="894869"/>
                <a:gridCol w="1116124"/>
                <a:gridCol w="1476164"/>
                <a:gridCol w="1584176"/>
                <a:gridCol w="1894018"/>
              </a:tblGrid>
              <a:tr h="545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圖    形 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sz="1200" dirty="0"/>
                    </a:p>
                    <a:p>
                      <a:endParaRPr lang="en-US" altLang="zh-TW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5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7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9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11</a:t>
                      </a:r>
                      <a:endParaRPr lang="zh-TW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1240" y="469243"/>
            <a:ext cx="70150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3932" y="469242"/>
            <a:ext cx="92999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8035" y="469243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矩形 12"/>
          <p:cNvSpPr/>
          <p:nvPr/>
        </p:nvSpPr>
        <p:spPr>
          <a:xfrm>
            <a:off x="287524" y="3429000"/>
            <a:ext cx="8568952" cy="1015663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任意相鄰的兩項，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後項減前項</a:t>
            </a:r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的差都相等，此數列就叫做</a:t>
            </a:r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等差</a:t>
            </a:r>
            <a:r>
              <a:rPr lang="zh-TW" altLang="en-US" sz="3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數列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。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8084" y="476672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直線接點 20"/>
          <p:cNvCxnSpPr/>
          <p:nvPr/>
        </p:nvCxnSpPr>
        <p:spPr>
          <a:xfrm>
            <a:off x="6300192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flipH="1">
            <a:off x="6588252" y="555852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2260" y="440668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直線接點 24"/>
          <p:cNvCxnSpPr/>
          <p:nvPr/>
        </p:nvCxnSpPr>
        <p:spPr>
          <a:xfrm>
            <a:off x="7884368" y="512676"/>
            <a:ext cx="468000" cy="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8172428" y="512676"/>
            <a:ext cx="252000" cy="50400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8244408" y="100956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8388424" y="512676"/>
            <a:ext cx="360000" cy="4968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拱形 5"/>
          <p:cNvSpPr/>
          <p:nvPr/>
        </p:nvSpPr>
        <p:spPr>
          <a:xfrm rot="21324414" flipV="1">
            <a:off x="2375756" y="2336242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1" name="拱形 30"/>
          <p:cNvSpPr/>
          <p:nvPr/>
        </p:nvSpPr>
        <p:spPr>
          <a:xfrm rot="21324414" flipV="1">
            <a:off x="3550091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2" name="拱形 31"/>
          <p:cNvSpPr/>
          <p:nvPr/>
        </p:nvSpPr>
        <p:spPr>
          <a:xfrm rot="21324414" flipV="1">
            <a:off x="4990251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3" name="拱形 32"/>
          <p:cNvSpPr/>
          <p:nvPr/>
        </p:nvSpPr>
        <p:spPr>
          <a:xfrm rot="21324414" flipV="1">
            <a:off x="6574427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349981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3538113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5014277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6634457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cxnSp>
        <p:nvCxnSpPr>
          <p:cNvPr id="37" name="直線接點 36"/>
          <p:cNvCxnSpPr/>
          <p:nvPr/>
        </p:nvCxnSpPr>
        <p:spPr>
          <a:xfrm>
            <a:off x="3152631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H="1">
            <a:off x="3415075" y="563024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4608056" y="1042675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>
            <a:off x="4824043" y="563024"/>
            <a:ext cx="324000" cy="468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309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901967"/>
              </p:ext>
            </p:extLst>
          </p:nvPr>
        </p:nvGraphicFramePr>
        <p:xfrm>
          <a:off x="403985" y="439492"/>
          <a:ext cx="8358421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070"/>
                <a:gridCol w="894869"/>
                <a:gridCol w="1116124"/>
                <a:gridCol w="1476164"/>
                <a:gridCol w="1584176"/>
                <a:gridCol w="1894018"/>
              </a:tblGrid>
              <a:tr h="545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圖    形 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sz="1200" dirty="0"/>
                    </a:p>
                    <a:p>
                      <a:endParaRPr lang="en-US" altLang="zh-TW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5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7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9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11</a:t>
                      </a:r>
                      <a:endParaRPr lang="zh-TW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1240" y="469243"/>
            <a:ext cx="70150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3932" y="469242"/>
            <a:ext cx="92999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8035" y="469243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矩形 12"/>
          <p:cNvSpPr/>
          <p:nvPr/>
        </p:nvSpPr>
        <p:spPr>
          <a:xfrm>
            <a:off x="287524" y="3429000"/>
            <a:ext cx="8568952" cy="1015663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任意相鄰的兩項，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後項減前項</a:t>
            </a:r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的差都相等，此數列就叫做</a:t>
            </a:r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等差</a:t>
            </a:r>
            <a:r>
              <a:rPr lang="zh-TW" altLang="en-US" sz="3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數列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。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8084" y="476672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直線接點 20"/>
          <p:cNvCxnSpPr/>
          <p:nvPr/>
        </p:nvCxnSpPr>
        <p:spPr>
          <a:xfrm>
            <a:off x="6300192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flipH="1">
            <a:off x="6588252" y="555852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2260" y="440668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直線接點 24"/>
          <p:cNvCxnSpPr/>
          <p:nvPr/>
        </p:nvCxnSpPr>
        <p:spPr>
          <a:xfrm>
            <a:off x="7884368" y="512676"/>
            <a:ext cx="468000" cy="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8172428" y="512676"/>
            <a:ext cx="252000" cy="50400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8244408" y="100956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8388424" y="512676"/>
            <a:ext cx="360000" cy="4968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拱形 5"/>
          <p:cNvSpPr/>
          <p:nvPr/>
        </p:nvSpPr>
        <p:spPr>
          <a:xfrm rot="21324414" flipV="1">
            <a:off x="2375756" y="2336242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1" name="拱形 30"/>
          <p:cNvSpPr/>
          <p:nvPr/>
        </p:nvSpPr>
        <p:spPr>
          <a:xfrm rot="21324414" flipV="1">
            <a:off x="3550091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2" name="拱形 31"/>
          <p:cNvSpPr/>
          <p:nvPr/>
        </p:nvSpPr>
        <p:spPr>
          <a:xfrm rot="21324414" flipV="1">
            <a:off x="4990251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3" name="拱形 32"/>
          <p:cNvSpPr/>
          <p:nvPr/>
        </p:nvSpPr>
        <p:spPr>
          <a:xfrm rot="21324414" flipV="1">
            <a:off x="6574427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349981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3538113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5014277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6634457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cxnSp>
        <p:nvCxnSpPr>
          <p:cNvPr id="37" name="直線接點 36"/>
          <p:cNvCxnSpPr/>
          <p:nvPr/>
        </p:nvCxnSpPr>
        <p:spPr>
          <a:xfrm>
            <a:off x="3152631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H="1">
            <a:off x="3415075" y="563024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4608056" y="1042675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>
            <a:off x="4824043" y="563024"/>
            <a:ext cx="324000" cy="468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287524" y="4509120"/>
            <a:ext cx="8568952" cy="769441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這個相等的差，稱為公差，用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d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表示。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479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14185222"/>
              </p:ext>
            </p:extLst>
          </p:nvPr>
        </p:nvGraphicFramePr>
        <p:xfrm>
          <a:off x="403985" y="439492"/>
          <a:ext cx="8358421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070"/>
                <a:gridCol w="894869"/>
                <a:gridCol w="1116124"/>
                <a:gridCol w="1476164"/>
                <a:gridCol w="1584176"/>
                <a:gridCol w="1894018"/>
              </a:tblGrid>
              <a:tr h="5457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圖    形 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sz="1200" dirty="0"/>
                    </a:p>
                    <a:p>
                      <a:endParaRPr lang="en-US" altLang="zh-TW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3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dirty="0" smtClean="0"/>
                        <a:t>a</a:t>
                      </a:r>
                      <a:r>
                        <a:rPr lang="en-US" altLang="zh-TW" sz="2400" dirty="0" smtClean="0"/>
                        <a:t>5</a:t>
                      </a:r>
                      <a:endParaRPr lang="zh-TW" altLang="en-US" sz="2400" dirty="0"/>
                    </a:p>
                  </a:txBody>
                  <a:tcPr anchor="ctr"/>
                </a:tc>
              </a:tr>
              <a:tr h="4234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3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5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7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9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/>
                        <a:t>11</a:t>
                      </a:r>
                      <a:endParaRPr lang="zh-TW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91240" y="469243"/>
            <a:ext cx="701504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3932" y="469242"/>
            <a:ext cx="929997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8035" y="469243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矩形 12"/>
          <p:cNvSpPr/>
          <p:nvPr/>
        </p:nvSpPr>
        <p:spPr>
          <a:xfrm>
            <a:off x="287524" y="3429000"/>
            <a:ext cx="8568952" cy="1015663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任意相鄰的兩項，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後項減前項</a:t>
            </a:r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的差都相等，此數列就叫做</a:t>
            </a:r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等差</a:t>
            </a:r>
            <a:r>
              <a:rPr lang="zh-TW" altLang="en-US" sz="3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數列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。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8084" y="476672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直線接點 20"/>
          <p:cNvCxnSpPr/>
          <p:nvPr/>
        </p:nvCxnSpPr>
        <p:spPr>
          <a:xfrm>
            <a:off x="6300192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 flipH="1">
            <a:off x="6588252" y="555852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2260" y="440668"/>
            <a:ext cx="130217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直線接點 24"/>
          <p:cNvCxnSpPr/>
          <p:nvPr/>
        </p:nvCxnSpPr>
        <p:spPr>
          <a:xfrm>
            <a:off x="7884368" y="512676"/>
            <a:ext cx="468000" cy="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flipH="1">
            <a:off x="8172428" y="512676"/>
            <a:ext cx="252000" cy="504000"/>
          </a:xfrm>
          <a:prstGeom prst="line">
            <a:avLst/>
          </a:prstGeom>
          <a:ln w="38100">
            <a:solidFill>
              <a:srgbClr val="0B9D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8244408" y="100956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8388424" y="512676"/>
            <a:ext cx="360000" cy="4968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拱形 5"/>
          <p:cNvSpPr/>
          <p:nvPr/>
        </p:nvSpPr>
        <p:spPr>
          <a:xfrm rot="21324414" flipV="1">
            <a:off x="2375756" y="2336242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1" name="拱形 30"/>
          <p:cNvSpPr/>
          <p:nvPr/>
        </p:nvSpPr>
        <p:spPr>
          <a:xfrm rot="21324414" flipV="1">
            <a:off x="3550091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2" name="拱形 31"/>
          <p:cNvSpPr/>
          <p:nvPr/>
        </p:nvSpPr>
        <p:spPr>
          <a:xfrm rot="21324414" flipV="1">
            <a:off x="4990251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3" name="拱形 32"/>
          <p:cNvSpPr/>
          <p:nvPr/>
        </p:nvSpPr>
        <p:spPr>
          <a:xfrm rot="21324414" flipV="1">
            <a:off x="6574427" y="2348880"/>
            <a:ext cx="605213" cy="540060"/>
          </a:xfrm>
          <a:prstGeom prst="blockArc">
            <a:avLst>
              <a:gd name="adj1" fmla="val 10800000"/>
              <a:gd name="adj2" fmla="val 21089137"/>
              <a:gd name="adj3" fmla="val 643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349981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3538113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5014277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6634457" y="2804294"/>
            <a:ext cx="1033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2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cxnSp>
        <p:nvCxnSpPr>
          <p:cNvPr id="37" name="直線接點 36"/>
          <p:cNvCxnSpPr/>
          <p:nvPr/>
        </p:nvCxnSpPr>
        <p:spPr>
          <a:xfrm>
            <a:off x="3152631" y="548680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H="1">
            <a:off x="3415075" y="563024"/>
            <a:ext cx="252000" cy="504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4608056" y="1042675"/>
            <a:ext cx="46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>
            <a:off x="4824043" y="563024"/>
            <a:ext cx="324000" cy="468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287524" y="4509120"/>
            <a:ext cx="8568952" cy="769441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這個相等的差，稱為公差，用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d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表示。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87616" y="5445224"/>
            <a:ext cx="8568952" cy="116955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3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7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11</a:t>
            </a:r>
          </a:p>
          <a:p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是一個首項為</a:t>
            </a:r>
            <a:r>
              <a:rPr lang="en-US" altLang="zh-TW" sz="3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3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、公差為</a:t>
            </a:r>
            <a:r>
              <a:rPr lang="en-US" altLang="zh-TW" sz="3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2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、項數為</a:t>
            </a:r>
            <a:r>
              <a:rPr lang="en-US" altLang="zh-TW" sz="3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的等差數列。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79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1007696" y="368660"/>
            <a:ext cx="70206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13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17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 21 , 25 , 29 ,33</a:t>
            </a:r>
          </a:p>
        </p:txBody>
      </p:sp>
      <p:sp>
        <p:nvSpPr>
          <p:cNvPr id="3" name="矩形 2"/>
          <p:cNvSpPr/>
          <p:nvPr/>
        </p:nvSpPr>
        <p:spPr>
          <a:xfrm>
            <a:off x="323528" y="1379674"/>
            <a:ext cx="8568952" cy="830997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請問上面的等差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數列，首項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(</a:t>
            </a:r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a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)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是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35596" y="2636912"/>
            <a:ext cx="716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</a:t>
            </a:r>
            <a:r>
              <a:rPr lang="en-US" altLang="zh-TW" sz="4800" dirty="0" smtClean="0">
                <a:sym typeface="Wingdings 2"/>
              </a:rPr>
              <a:t>9</a:t>
            </a:r>
            <a:r>
              <a:rPr lang="zh-TW" altLang="en-US" sz="4800" dirty="0" smtClean="0">
                <a:sym typeface="Wingdings 2"/>
              </a:rPr>
              <a:t>    </a:t>
            </a:r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    </a:t>
            </a:r>
            <a:r>
              <a:rPr lang="en-US" altLang="zh-TW" sz="4800" dirty="0" smtClean="0">
                <a:sym typeface="Wingdings 2"/>
              </a:rPr>
              <a:t>4</a:t>
            </a:r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        </a:t>
            </a:r>
            <a:r>
              <a:rPr lang="en-US" altLang="zh-TW" sz="4800" dirty="0" smtClean="0">
                <a:sym typeface="Wingdings 2"/>
              </a:rPr>
              <a:t>1</a:t>
            </a:r>
            <a:endParaRPr lang="zh-TW" alt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95369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1007696" y="368660"/>
            <a:ext cx="70206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13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17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 21 , 25 , 29 ,33</a:t>
            </a:r>
          </a:p>
        </p:txBody>
      </p:sp>
      <p:sp>
        <p:nvSpPr>
          <p:cNvPr id="3" name="矩形 2"/>
          <p:cNvSpPr/>
          <p:nvPr/>
        </p:nvSpPr>
        <p:spPr>
          <a:xfrm>
            <a:off x="323528" y="1379674"/>
            <a:ext cx="8568952" cy="769441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請問上面的等差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數列，公差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(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d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)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是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35596" y="2636912"/>
            <a:ext cx="716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</a:t>
            </a:r>
            <a:r>
              <a:rPr lang="en-US" altLang="zh-TW" sz="4800" dirty="0" smtClean="0">
                <a:sym typeface="Wingdings 2"/>
              </a:rPr>
              <a:t>9</a:t>
            </a:r>
            <a:r>
              <a:rPr lang="zh-TW" altLang="en-US" sz="4800" dirty="0" smtClean="0">
                <a:sym typeface="Wingdings 2"/>
              </a:rPr>
              <a:t>    </a:t>
            </a:r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    </a:t>
            </a:r>
            <a:r>
              <a:rPr lang="en-US" altLang="zh-TW" sz="4800" dirty="0" smtClean="0">
                <a:sym typeface="Wingdings 2"/>
              </a:rPr>
              <a:t>4</a:t>
            </a:r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        </a:t>
            </a:r>
            <a:r>
              <a:rPr lang="en-US" altLang="zh-TW" sz="4800" dirty="0" smtClean="0">
                <a:sym typeface="Wingdings 2"/>
              </a:rPr>
              <a:t>1</a:t>
            </a:r>
            <a:endParaRPr lang="zh-TW" alt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309899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1007696" y="368660"/>
            <a:ext cx="70206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13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17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 21 , 25 , 29 ,33</a:t>
            </a:r>
          </a:p>
        </p:txBody>
      </p:sp>
      <p:sp>
        <p:nvSpPr>
          <p:cNvPr id="3" name="矩形 2"/>
          <p:cNvSpPr/>
          <p:nvPr/>
        </p:nvSpPr>
        <p:spPr>
          <a:xfrm>
            <a:off x="323528" y="1379674"/>
            <a:ext cx="8568952" cy="769441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請問上面的等差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數列，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項數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(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n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)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是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35596" y="2636912"/>
            <a:ext cx="7164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</a:t>
            </a:r>
            <a:r>
              <a:rPr lang="en-US" altLang="zh-TW" sz="4800" dirty="0" smtClean="0">
                <a:sym typeface="Wingdings 2"/>
              </a:rPr>
              <a:t>9</a:t>
            </a:r>
            <a:r>
              <a:rPr lang="zh-TW" altLang="en-US" sz="4800" dirty="0" smtClean="0">
                <a:sym typeface="Wingdings 2"/>
              </a:rPr>
              <a:t>    </a:t>
            </a:r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    </a:t>
            </a:r>
            <a:r>
              <a:rPr lang="en-US" altLang="zh-TW" sz="4800" dirty="0" smtClean="0">
                <a:sym typeface="Wingdings 2"/>
              </a:rPr>
              <a:t>4</a:t>
            </a:r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        </a:t>
            </a:r>
            <a:r>
              <a:rPr lang="en-US" altLang="zh-TW" sz="4800" dirty="0" smtClean="0">
                <a:sym typeface="Wingdings 2"/>
              </a:rPr>
              <a:t>1</a:t>
            </a:r>
            <a:endParaRPr lang="zh-TW" alt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42773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176419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895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87616" y="224644"/>
            <a:ext cx="8568952" cy="64633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13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17…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求此等差數列的第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20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403269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87616" y="224644"/>
            <a:ext cx="8568952" cy="64633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13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17…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求此等差數列的第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20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</p:txBody>
      </p:sp>
      <p:sp>
        <p:nvSpPr>
          <p:cNvPr id="3" name="矩形 2"/>
          <p:cNvSpPr/>
          <p:nvPr/>
        </p:nvSpPr>
        <p:spPr>
          <a:xfrm>
            <a:off x="287616" y="728700"/>
            <a:ext cx="856895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a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=1</a:t>
            </a:r>
          </a:p>
        </p:txBody>
      </p:sp>
    </p:spTree>
    <p:extLst>
      <p:ext uri="{BB962C8B-B14F-4D97-AF65-F5344CB8AC3E}">
        <p14:creationId xmlns="" xmlns:p14="http://schemas.microsoft.com/office/powerpoint/2010/main" val="406942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87616" y="224644"/>
            <a:ext cx="8568952" cy="64633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13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17…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求此等差數列的第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20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</p:txBody>
      </p:sp>
      <p:sp>
        <p:nvSpPr>
          <p:cNvPr id="3" name="矩形 2"/>
          <p:cNvSpPr/>
          <p:nvPr/>
        </p:nvSpPr>
        <p:spPr>
          <a:xfrm>
            <a:off x="287616" y="728700"/>
            <a:ext cx="856895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a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=1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287524" y="1342509"/>
                <a:ext cx="8568952" cy="8309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2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2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=1+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14:m>
                  <m:oMath xmlns:m="http://schemas.openxmlformats.org/officeDocument/2006/math">
                    <m:r>
                      <a:rPr lang="en-US" altLang="zh-TW" sz="3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endPara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1342509"/>
                <a:ext cx="8568952" cy="83099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3125" t="-15827" b="-3597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25008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87616" y="224644"/>
            <a:ext cx="8568952" cy="64633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13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17…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求此等差數列的第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20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</p:txBody>
      </p:sp>
      <p:sp>
        <p:nvSpPr>
          <p:cNvPr id="3" name="矩形 2"/>
          <p:cNvSpPr/>
          <p:nvPr/>
        </p:nvSpPr>
        <p:spPr>
          <a:xfrm>
            <a:off x="287616" y="728700"/>
            <a:ext cx="856895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a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=1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287524" y="1342509"/>
                <a:ext cx="8568952" cy="8309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2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2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=1+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14:m>
                  <m:oMath xmlns:m="http://schemas.openxmlformats.org/officeDocument/2006/math">
                    <m:r>
                      <a:rPr lang="en-US" altLang="zh-TW" sz="3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endPara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1342509"/>
                <a:ext cx="8568952" cy="83099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3125" t="-15827" b="-3597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矩形 4"/>
              <p:cNvSpPr/>
              <p:nvPr/>
            </p:nvSpPr>
            <p:spPr>
              <a:xfrm>
                <a:off x="287524" y="1952836"/>
                <a:ext cx="8568952" cy="8309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2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3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=1+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2</a:t>
                </a:r>
                <a14:m>
                  <m:oMath xmlns:m="http://schemas.openxmlformats.org/officeDocument/2006/math">
                    <m:r>
                      <a:rPr lang="en-US" altLang="zh-TW" sz="3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endPara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1952836"/>
                <a:ext cx="8568952" cy="830997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3125" t="-15827" b="-3597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57520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87616" y="224644"/>
            <a:ext cx="8568952" cy="64633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13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17…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求此等差數列的第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20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</p:txBody>
      </p:sp>
      <p:sp>
        <p:nvSpPr>
          <p:cNvPr id="3" name="矩形 2"/>
          <p:cNvSpPr/>
          <p:nvPr/>
        </p:nvSpPr>
        <p:spPr>
          <a:xfrm>
            <a:off x="287616" y="728700"/>
            <a:ext cx="856895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a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=1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287524" y="1342509"/>
                <a:ext cx="8568952" cy="8309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2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2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=1+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14:m>
                  <m:oMath xmlns:m="http://schemas.openxmlformats.org/officeDocument/2006/math">
                    <m:r>
                      <a:rPr lang="en-US" altLang="zh-TW" sz="3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endPara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1342509"/>
                <a:ext cx="8568952" cy="83099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3125" t="-15827" b="-3597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矩形 4"/>
              <p:cNvSpPr/>
              <p:nvPr/>
            </p:nvSpPr>
            <p:spPr>
              <a:xfrm>
                <a:off x="287524" y="1952836"/>
                <a:ext cx="8568952" cy="8309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2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3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=1+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2</a:t>
                </a:r>
                <a14:m>
                  <m:oMath xmlns:m="http://schemas.openxmlformats.org/officeDocument/2006/math">
                    <m:r>
                      <a:rPr lang="en-US" altLang="zh-TW" sz="3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endPara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1952836"/>
                <a:ext cx="8568952" cy="830997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3125" t="-15827" b="-3597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矩形 5"/>
              <p:cNvSpPr/>
              <p:nvPr/>
            </p:nvSpPr>
            <p:spPr>
              <a:xfrm>
                <a:off x="287524" y="2634007"/>
                <a:ext cx="8568952" cy="8309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2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+3</a:t>
                </a:r>
                <a14:m>
                  <m:oMath xmlns:m="http://schemas.openxmlformats.org/officeDocument/2006/math">
                    <m:r>
                      <a:rPr lang="en-US" altLang="zh-TW" sz="3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endPara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2634007"/>
                <a:ext cx="8568952" cy="830997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3125" t="-15942" b="-3695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07531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87616" y="224644"/>
            <a:ext cx="8568952" cy="64633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5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9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13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,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17…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求此等差數列的第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20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</a:p>
        </p:txBody>
      </p:sp>
      <p:sp>
        <p:nvSpPr>
          <p:cNvPr id="3" name="矩形 2"/>
          <p:cNvSpPr/>
          <p:nvPr/>
        </p:nvSpPr>
        <p:spPr>
          <a:xfrm>
            <a:off x="287616" y="728700"/>
            <a:ext cx="856895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a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1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=1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287524" y="1342509"/>
                <a:ext cx="8568952" cy="8309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2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2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+1</a:t>
                </a:r>
                <a14:m>
                  <m:oMath xmlns:m="http://schemas.openxmlformats.org/officeDocument/2006/math">
                    <m:r>
                      <a:rPr lang="en-US" altLang="zh-TW" sz="3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endPara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1342509"/>
                <a:ext cx="8568952" cy="83099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3125" t="-15827" b="-3597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矩形 4"/>
              <p:cNvSpPr/>
              <p:nvPr/>
            </p:nvSpPr>
            <p:spPr>
              <a:xfrm>
                <a:off x="287524" y="1952836"/>
                <a:ext cx="8568952" cy="8309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2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3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+2</a:t>
                </a:r>
                <a14:m>
                  <m:oMath xmlns:m="http://schemas.openxmlformats.org/officeDocument/2006/math">
                    <m:r>
                      <a:rPr lang="en-US" altLang="zh-TW" sz="3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endPara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1952836"/>
                <a:ext cx="8568952" cy="830997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3125" t="-15827" b="-3597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矩形 5"/>
              <p:cNvSpPr/>
              <p:nvPr/>
            </p:nvSpPr>
            <p:spPr>
              <a:xfrm>
                <a:off x="287524" y="2634007"/>
                <a:ext cx="8568952" cy="8309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2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+3</a:t>
                </a:r>
                <a14:m>
                  <m:oMath xmlns:m="http://schemas.openxmlformats.org/officeDocument/2006/math">
                    <m:r>
                      <a:rPr lang="en-US" altLang="zh-TW" sz="3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4</a:t>
                </a:r>
                <a:endParaRPr lang="en-US" altLang="zh-TW" sz="3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2634007"/>
                <a:ext cx="8568952" cy="830997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3125" t="-15942" b="-3695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/>
          <p:cNvSpPr/>
          <p:nvPr/>
        </p:nvSpPr>
        <p:spPr>
          <a:xfrm>
            <a:off x="287524" y="3573016"/>
            <a:ext cx="856895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a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20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=</a:t>
            </a:r>
          </a:p>
        </p:txBody>
      </p:sp>
      <p:sp>
        <p:nvSpPr>
          <p:cNvPr id="8" name="矩形 7"/>
          <p:cNvSpPr/>
          <p:nvPr/>
        </p:nvSpPr>
        <p:spPr>
          <a:xfrm>
            <a:off x="287524" y="4434207"/>
            <a:ext cx="856895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a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2016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=</a:t>
            </a:r>
          </a:p>
        </p:txBody>
      </p:sp>
      <p:sp>
        <p:nvSpPr>
          <p:cNvPr id="9" name="矩形 8"/>
          <p:cNvSpPr/>
          <p:nvPr/>
        </p:nvSpPr>
        <p:spPr>
          <a:xfrm>
            <a:off x="287524" y="5262299"/>
            <a:ext cx="8568952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a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數字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=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 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62197" y="6279703"/>
            <a:ext cx="5094079" cy="461665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請小組討問完成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答案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後，飛遞回來。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610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381636" y="224644"/>
            <a:ext cx="4221620" cy="64633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等差數列第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n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項公式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 2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矩形 5"/>
              <p:cNvSpPr/>
              <p:nvPr/>
            </p:nvSpPr>
            <p:spPr>
              <a:xfrm>
                <a:off x="827584" y="1160748"/>
                <a:ext cx="8568952" cy="1446550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8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zh-TW" altLang="en-US" sz="44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項</a:t>
                </a:r>
                <a:r>
                  <a:rPr lang="en-US" altLang="zh-TW" sz="6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=</a:t>
                </a:r>
                <a:r>
                  <a:rPr lang="en-US" altLang="zh-TW" sz="8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:r>
                  <a:rPr lang="en-US" altLang="zh-TW" sz="6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+(</a:t>
                </a:r>
                <a:r>
                  <a:rPr lang="zh-TW" altLang="en-US" sz="40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項</a:t>
                </a:r>
                <a:r>
                  <a:rPr lang="en-US" altLang="zh-TW" sz="6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-</a:t>
                </a:r>
                <a:r>
                  <a:rPr lang="en-US" altLang="zh-TW" sz="6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1) </a:t>
                </a:r>
                <a14:m>
                  <m:oMath xmlns:m="http://schemas.openxmlformats.org/officeDocument/2006/math">
                    <m:r>
                      <a:rPr lang="en-US" altLang="zh-TW" sz="6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  <m:r>
                      <a:rPr lang="zh-TW" altLang="en-US" sz="6600" b="1" i="1" dirty="0" smtClean="0">
                        <a:latin typeface="Cambria Math"/>
                        <a:ea typeface="Cambria Math"/>
                        <a:sym typeface="Wingdings 2"/>
                      </a:rPr>
                      <m:t> </m:t>
                    </m:r>
                  </m:oMath>
                </a14:m>
                <a:r>
                  <a:rPr lang="en-US" altLang="zh-TW" sz="6600" b="1" dirty="0" err="1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d</a:t>
                </a:r>
                <a:endParaRPr lang="en-US" altLang="zh-TW" sz="6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160748"/>
                <a:ext cx="8568952" cy="144655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6752" t="-19583" b="-41250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字方塊 4"/>
          <p:cNvSpPr txBox="1"/>
          <p:nvPr/>
        </p:nvSpPr>
        <p:spPr>
          <a:xfrm>
            <a:off x="1541421" y="1822428"/>
            <a:ext cx="584208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數</a:t>
            </a:r>
            <a:endParaRPr lang="en-US" altLang="zh-TW" sz="2800" b="1" dirty="0" smtClean="0"/>
          </a:p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608513" y="1858941"/>
            <a:ext cx="584208" cy="8002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/>
              <a:t>數</a:t>
            </a:r>
            <a:endParaRPr lang="en-US" altLang="zh-TW" sz="2800" b="1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286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381636" y="224644"/>
            <a:ext cx="4221620" cy="646331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等差數列第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n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項公式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 2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矩形 5"/>
              <p:cNvSpPr/>
              <p:nvPr/>
            </p:nvSpPr>
            <p:spPr>
              <a:xfrm>
                <a:off x="827584" y="1160748"/>
                <a:ext cx="8568952" cy="1446550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zh-TW" sz="8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6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n=</a:t>
                </a:r>
                <a:r>
                  <a:rPr lang="en-US" altLang="zh-TW" sz="8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48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:r>
                  <a:rPr lang="en-US" altLang="zh-TW" sz="66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+(n-1) </a:t>
                </a:r>
                <a14:m>
                  <m:oMath xmlns:m="http://schemas.openxmlformats.org/officeDocument/2006/math">
                    <m:r>
                      <a:rPr lang="en-US" altLang="zh-TW" sz="6600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  <m:r>
                      <a:rPr lang="zh-TW" altLang="en-US" sz="6600" b="1" i="1" dirty="0" smtClean="0">
                        <a:latin typeface="Cambria Math"/>
                        <a:ea typeface="Cambria Math"/>
                        <a:sym typeface="Wingdings 2"/>
                      </a:rPr>
                      <m:t> </m:t>
                    </m:r>
                  </m:oMath>
                </a14:m>
                <a:r>
                  <a:rPr lang="en-US" altLang="zh-TW" sz="6600" b="1" dirty="0" err="1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d</a:t>
                </a:r>
                <a:endParaRPr lang="en-US" altLang="zh-TW" sz="66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sym typeface="Wingdings 2"/>
                </a:endParaRPr>
              </a:p>
            </p:txBody>
          </p:sp>
        </mc:Choice>
        <mc:Fallback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160748"/>
                <a:ext cx="8568952" cy="144655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6752" t="-19583" b="-41250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73016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09468" y="263550"/>
            <a:ext cx="8568952" cy="1446550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已知一等差</a:t>
            </a: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數列的首項為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4</a:t>
            </a: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，公差為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3</a:t>
            </a: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，請問此數列的第</a:t>
            </a:r>
            <a:r>
              <a:rPr lang="en-US" altLang="zh-TW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30</a:t>
            </a:r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項是？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1403648" y="2096852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</a:t>
            </a:r>
            <a:endParaRPr lang="zh-TW" altLang="en-US" sz="4800" dirty="0">
              <a:solidFill>
                <a:srgbClr val="0070C0"/>
              </a:solidFill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2920774" y="210846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</a:t>
            </a:r>
            <a:endParaRPr lang="zh-TW" altLang="en-US" sz="4800" dirty="0">
              <a:solidFill>
                <a:srgbClr val="0070C0"/>
              </a:solidFill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4483006" y="210846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</a:t>
            </a:r>
            <a:endParaRPr lang="zh-TW" altLang="en-US" sz="4800" dirty="0">
              <a:solidFill>
                <a:srgbClr val="0070C0"/>
              </a:solidFill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6094691" y="210846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</a:t>
            </a:r>
            <a:endParaRPr lang="zh-TW" altLang="en-US" sz="4800" dirty="0">
              <a:solidFill>
                <a:srgbClr val="0070C0"/>
              </a:solidFill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2073664" y="226235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3585832" y="226235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91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5076056" y="226235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94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6804248" y="2262353"/>
            <a:ext cx="1257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07524" y="3131676"/>
            <a:ext cx="2212308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等差數列第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n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項公式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 2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矩形 11"/>
              <p:cNvSpPr/>
              <p:nvPr/>
            </p:nvSpPr>
            <p:spPr>
              <a:xfrm>
                <a:off x="6507525" y="3501008"/>
                <a:ext cx="2212308" cy="461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TW" sz="24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n=</a:t>
                </a:r>
                <a:r>
                  <a:rPr lang="en-US" altLang="zh-TW" sz="24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a</a:t>
                </a:r>
                <a:r>
                  <a:rPr lang="en-US" altLang="zh-TW" sz="14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1</a:t>
                </a:r>
                <a:r>
                  <a:rPr lang="en-US" altLang="zh-TW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+(</a:t>
                </a:r>
                <a:r>
                  <a:rPr lang="en-US" altLang="zh-TW" sz="2400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n</a:t>
                </a:r>
                <a:r>
                  <a:rPr lang="en-US" altLang="zh-TW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-1)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latin typeface="Cambria Math"/>
                        <a:ea typeface="Cambria Math"/>
                        <a:sym typeface="Wingdings 2"/>
                      </a:rPr>
                      <m:t>×</m:t>
                    </m:r>
                  </m:oMath>
                </a14:m>
                <a:r>
                  <a:rPr lang="zh-TW" altLang="en-US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 </a:t>
                </a:r>
                <a:r>
                  <a:rPr lang="en-US" altLang="zh-TW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sym typeface="Wingdings 2"/>
                  </a:rPr>
                  <a:t>d</a:t>
                </a:r>
              </a:p>
            </p:txBody>
          </p:sp>
        </mc:Choice>
        <mc:Fallback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525" y="3501008"/>
                <a:ext cx="2212308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2473" t="-7692" r="-549" b="-2820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10767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55576" y="1988840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挑戰看看</a:t>
            </a:r>
            <a:endParaRPr lang="zh-TW" alt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 descr="078_1.gif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19819" r="15974"/>
          <a:stretch>
            <a:fillRect/>
          </a:stretch>
        </p:blipFill>
        <p:spPr>
          <a:xfrm rot="20808162">
            <a:off x="1326884" y="4210307"/>
            <a:ext cx="1537991" cy="239537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 rot="21289003">
            <a:off x="958196" y="3380307"/>
            <a:ext cx="576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0" dirty="0" smtClean="0">
                <a:solidFill>
                  <a:srgbClr val="0070C0"/>
                </a:solidFill>
              </a:rPr>
              <a:t>?</a:t>
            </a:r>
            <a:endParaRPr lang="zh-TW" altLang="en-US" sz="8000" dirty="0">
              <a:solidFill>
                <a:srgbClr val="0070C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 rot="1092442">
            <a:off x="2748113" y="3773899"/>
            <a:ext cx="576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0" dirty="0" smtClean="0">
                <a:solidFill>
                  <a:srgbClr val="FF0000"/>
                </a:solidFill>
              </a:rPr>
              <a:t>?</a:t>
            </a:r>
            <a:endParaRPr lang="zh-TW" altLang="en-US" sz="8000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 rot="20332108">
            <a:off x="496754" y="4114353"/>
            <a:ext cx="576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0" dirty="0" smtClean="0">
                <a:solidFill>
                  <a:srgbClr val="FF0000"/>
                </a:solidFill>
              </a:rPr>
              <a:t>?</a:t>
            </a:r>
            <a:endParaRPr lang="zh-TW" altLang="en-US" sz="8000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822292" y="3164283"/>
            <a:ext cx="576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0" dirty="0" smtClean="0">
                <a:solidFill>
                  <a:srgbClr val="92D050"/>
                </a:solidFill>
              </a:rPr>
              <a:t>?</a:t>
            </a:r>
            <a:endParaRPr lang="zh-TW" altLang="en-US" sz="8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355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28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468736"/>
            <a:ext cx="1864390" cy="584775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挑戰活動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07704" y="479574"/>
            <a:ext cx="698477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indent="4763"/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分組闖關，最先完成的組別獲勝！</a:t>
            </a:r>
            <a:endParaRPr lang="zh-TW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83568" y="1556792"/>
            <a:ext cx="8204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2925" indent="-542925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小組合力完成挑戰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42925" indent="-542925">
              <a:lnSpc>
                <a:spcPct val="150000"/>
              </a:lnSpc>
              <a:buFont typeface="+mj-lt"/>
              <a:buAutoNum type="arabicPeriod" startAt="3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知道答案後，利用「飛遞」搶答，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「最快且答案正確者」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獲勝！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64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467544" y="4293096"/>
            <a:ext cx="8208912" cy="20621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養心殿軲轆錢樣式</a:t>
            </a:r>
          </a:p>
          <a:p>
            <a:r>
              <a:rPr lang="zh-TW" altLang="en-US" sz="3200" dirty="0" smtClean="0">
                <a:solidFill>
                  <a:srgbClr val="003760"/>
                </a:solidFill>
                <a:latin typeface="微軟正黑體" pitchFamily="34" charset="-120"/>
                <a:ea typeface="微軟正黑體" pitchFamily="34" charset="-120"/>
              </a:rPr>
              <a:t>軲轆錢樣式圖案呈現為圓圈中有內向弧形方格，似圓形方孔錢，故名。軲轆錢樣式的窗花有招財進寶的寓意。</a:t>
            </a:r>
            <a:endParaRPr lang="zh-TW" altLang="en-US" sz="3200" dirty="0">
              <a:solidFill>
                <a:srgbClr val="00376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 descr="C:\Users\USER\AppData\Local\Microsoft\Windows\Temporary Internet Files\Content.IE5\4PKPJY6G\200px-%E5%85%BB%E5%BF%83%E6%AE%BF%E5%8C%BE%E9%A2%9D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681732"/>
            <a:ext cx="2540000" cy="3035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3" name="群組 81"/>
          <p:cNvGrpSpPr/>
          <p:nvPr/>
        </p:nvGrpSpPr>
        <p:grpSpPr>
          <a:xfrm>
            <a:off x="4283968" y="80768"/>
            <a:ext cx="2520000" cy="2520000"/>
            <a:chOff x="3347864" y="1448780"/>
            <a:chExt cx="3240360" cy="3276365"/>
          </a:xfrm>
        </p:grpSpPr>
        <p:grpSp>
          <p:nvGrpSpPr>
            <p:cNvPr id="94" name="群組 67"/>
            <p:cNvGrpSpPr/>
            <p:nvPr/>
          </p:nvGrpSpPr>
          <p:grpSpPr>
            <a:xfrm>
              <a:off x="4427984" y="1448900"/>
              <a:ext cx="1620180" cy="1620060"/>
              <a:chOff x="3455876" y="1376772"/>
              <a:chExt cx="1620180" cy="1620060"/>
            </a:xfrm>
          </p:grpSpPr>
          <p:sp>
            <p:nvSpPr>
              <p:cNvPr id="131" name="弧形 130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2" name="弧形 131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95" name="群組 70"/>
            <p:cNvGrpSpPr/>
            <p:nvPr/>
          </p:nvGrpSpPr>
          <p:grpSpPr>
            <a:xfrm rot="5400000">
              <a:off x="3887864" y="1448840"/>
              <a:ext cx="1620180" cy="1620060"/>
              <a:chOff x="3455876" y="1376772"/>
              <a:chExt cx="1620180" cy="1620060"/>
            </a:xfrm>
          </p:grpSpPr>
          <p:sp>
            <p:nvSpPr>
              <p:cNvPr id="129" name="弧形 128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0" name="弧形 129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96" name="群組 79"/>
            <p:cNvGrpSpPr/>
            <p:nvPr/>
          </p:nvGrpSpPr>
          <p:grpSpPr>
            <a:xfrm>
              <a:off x="3347864" y="1988840"/>
              <a:ext cx="3240360" cy="2736305"/>
              <a:chOff x="3347864" y="1988840"/>
              <a:chExt cx="3240360" cy="2736305"/>
            </a:xfrm>
          </p:grpSpPr>
          <p:grpSp>
            <p:nvGrpSpPr>
              <p:cNvPr id="97" name="群組 44"/>
              <p:cNvGrpSpPr/>
              <p:nvPr/>
            </p:nvGrpSpPr>
            <p:grpSpPr>
              <a:xfrm>
                <a:off x="3887924" y="198884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123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127" name="弧形 126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28" name="弧形 127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124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125" name="弧形 124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26" name="弧形 125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98" name="群組 41"/>
              <p:cNvGrpSpPr/>
              <p:nvPr/>
            </p:nvGrpSpPr>
            <p:grpSpPr>
              <a:xfrm>
                <a:off x="4968044" y="198896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21" name="弧形 120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22" name="弧形 121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99" name="群組 48"/>
              <p:cNvGrpSpPr/>
              <p:nvPr/>
            </p:nvGrpSpPr>
            <p:grpSpPr>
              <a:xfrm rot="5400000">
                <a:off x="3887984" y="198890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115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119" name="弧形 118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20" name="弧形 119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116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117" name="弧形 116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18" name="弧形 117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100" name="群組 55"/>
              <p:cNvGrpSpPr/>
              <p:nvPr/>
            </p:nvGrpSpPr>
            <p:grpSpPr>
              <a:xfrm>
                <a:off x="3347864" y="252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13" name="弧形 112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4" name="弧形 113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01" name="群組 58"/>
              <p:cNvGrpSpPr/>
              <p:nvPr/>
            </p:nvGrpSpPr>
            <p:grpSpPr>
              <a:xfrm>
                <a:off x="3887924" y="3104964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11" name="弧形 110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2" name="弧形 111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02" name="群組 64"/>
              <p:cNvGrpSpPr/>
              <p:nvPr/>
            </p:nvGrpSpPr>
            <p:grpSpPr>
              <a:xfrm rot="5400000">
                <a:off x="3347924" y="198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09" name="弧形 108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0" name="弧形 109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03" name="群組 73"/>
              <p:cNvGrpSpPr/>
              <p:nvPr/>
            </p:nvGrpSpPr>
            <p:grpSpPr>
              <a:xfrm rot="16200000">
                <a:off x="4427924" y="3105025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07" name="弧形 106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8" name="弧形 107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04" name="群組 76"/>
              <p:cNvGrpSpPr/>
              <p:nvPr/>
            </p:nvGrpSpPr>
            <p:grpSpPr>
              <a:xfrm rot="16200000">
                <a:off x="4967984" y="2528961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05" name="弧形 104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6" name="弧形 105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  <p:grpSp>
        <p:nvGrpSpPr>
          <p:cNvPr id="133" name="群組 161"/>
          <p:cNvGrpSpPr/>
          <p:nvPr/>
        </p:nvGrpSpPr>
        <p:grpSpPr>
          <a:xfrm rot="5400000">
            <a:off x="5543828" y="80628"/>
            <a:ext cx="1260000" cy="1260000"/>
            <a:chOff x="3455876" y="1376772"/>
            <a:chExt cx="1620180" cy="1620060"/>
          </a:xfrm>
        </p:grpSpPr>
        <p:sp>
          <p:nvSpPr>
            <p:cNvPr id="134" name="弧形 133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" name="弧形 134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6" name="群組 164"/>
          <p:cNvGrpSpPr/>
          <p:nvPr/>
        </p:nvGrpSpPr>
        <p:grpSpPr>
          <a:xfrm>
            <a:off x="5975876" y="80628"/>
            <a:ext cx="1260000" cy="1260000"/>
            <a:chOff x="3455876" y="1376772"/>
            <a:chExt cx="1620180" cy="1620060"/>
          </a:xfrm>
        </p:grpSpPr>
        <p:sp>
          <p:nvSpPr>
            <p:cNvPr id="137" name="弧形 136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" name="弧形 137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9" name="群組 167"/>
          <p:cNvGrpSpPr/>
          <p:nvPr/>
        </p:nvGrpSpPr>
        <p:grpSpPr>
          <a:xfrm>
            <a:off x="6407784" y="476532"/>
            <a:ext cx="1260000" cy="1260000"/>
            <a:chOff x="3455876" y="1376772"/>
            <a:chExt cx="1620180" cy="1620060"/>
          </a:xfrm>
        </p:grpSpPr>
        <p:sp>
          <p:nvSpPr>
            <p:cNvPr id="140" name="弧形 139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" name="弧形 140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2" name="群組 170"/>
          <p:cNvGrpSpPr/>
          <p:nvPr/>
        </p:nvGrpSpPr>
        <p:grpSpPr>
          <a:xfrm rot="5400000">
            <a:off x="6407924" y="908580"/>
            <a:ext cx="1260000" cy="1260000"/>
            <a:chOff x="3455876" y="1376772"/>
            <a:chExt cx="1620180" cy="1620060"/>
          </a:xfrm>
        </p:grpSpPr>
        <p:sp>
          <p:nvSpPr>
            <p:cNvPr id="143" name="弧形 142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4" name="弧形 143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5" name="群組 173"/>
          <p:cNvGrpSpPr/>
          <p:nvPr/>
        </p:nvGrpSpPr>
        <p:grpSpPr>
          <a:xfrm rot="16200000">
            <a:off x="6011880" y="476672"/>
            <a:ext cx="1260000" cy="1260000"/>
            <a:chOff x="3455876" y="1376772"/>
            <a:chExt cx="1620180" cy="1620060"/>
          </a:xfrm>
        </p:grpSpPr>
        <p:sp>
          <p:nvSpPr>
            <p:cNvPr id="146" name="弧形 145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" name="弧形 146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8" name="群組 176"/>
          <p:cNvGrpSpPr/>
          <p:nvPr/>
        </p:nvGrpSpPr>
        <p:grpSpPr>
          <a:xfrm rot="5400000">
            <a:off x="5975876" y="1340628"/>
            <a:ext cx="1260000" cy="1260000"/>
            <a:chOff x="3455876" y="1376772"/>
            <a:chExt cx="1620180" cy="1620060"/>
          </a:xfrm>
        </p:grpSpPr>
        <p:sp>
          <p:nvSpPr>
            <p:cNvPr id="149" name="弧形 148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" name="弧形 149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1" name="群組 179"/>
          <p:cNvGrpSpPr/>
          <p:nvPr/>
        </p:nvGrpSpPr>
        <p:grpSpPr>
          <a:xfrm>
            <a:off x="5579832" y="1340628"/>
            <a:ext cx="1260000" cy="1260000"/>
            <a:chOff x="3455876" y="1376772"/>
            <a:chExt cx="1620180" cy="1620060"/>
          </a:xfrm>
        </p:grpSpPr>
        <p:sp>
          <p:nvSpPr>
            <p:cNvPr id="152" name="弧形 151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" name="弧形 152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4" name="群組 182"/>
          <p:cNvGrpSpPr/>
          <p:nvPr/>
        </p:nvGrpSpPr>
        <p:grpSpPr>
          <a:xfrm>
            <a:off x="5975876" y="908580"/>
            <a:ext cx="1260000" cy="1260000"/>
            <a:chOff x="3455876" y="1376772"/>
            <a:chExt cx="1620180" cy="1620060"/>
          </a:xfrm>
        </p:grpSpPr>
        <p:sp>
          <p:nvSpPr>
            <p:cNvPr id="155" name="弧形 154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6" name="弧形 155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7" name="群組 156"/>
          <p:cNvGrpSpPr/>
          <p:nvPr/>
        </p:nvGrpSpPr>
        <p:grpSpPr>
          <a:xfrm rot="16200000">
            <a:off x="7236296" y="908720"/>
            <a:ext cx="1260000" cy="1260000"/>
            <a:chOff x="3455876" y="1376772"/>
            <a:chExt cx="1620180" cy="1620060"/>
          </a:xfrm>
        </p:grpSpPr>
        <p:sp>
          <p:nvSpPr>
            <p:cNvPr id="158" name="弧形 157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9" name="弧形 158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0" name="群組 159"/>
          <p:cNvGrpSpPr/>
          <p:nvPr/>
        </p:nvGrpSpPr>
        <p:grpSpPr>
          <a:xfrm>
            <a:off x="7236296" y="512676"/>
            <a:ext cx="1260000" cy="1260000"/>
            <a:chOff x="3455876" y="1376772"/>
            <a:chExt cx="1620180" cy="1620060"/>
          </a:xfrm>
        </p:grpSpPr>
        <p:sp>
          <p:nvSpPr>
            <p:cNvPr id="161" name="弧形 160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2" name="弧形 161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3" name="群組 162"/>
          <p:cNvGrpSpPr/>
          <p:nvPr/>
        </p:nvGrpSpPr>
        <p:grpSpPr>
          <a:xfrm rot="5400000">
            <a:off x="6840252" y="512676"/>
            <a:ext cx="1260000" cy="1260000"/>
            <a:chOff x="3455876" y="1376772"/>
            <a:chExt cx="1620180" cy="1620060"/>
          </a:xfrm>
        </p:grpSpPr>
        <p:sp>
          <p:nvSpPr>
            <p:cNvPr id="164" name="弧形 163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5" name="弧形 164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6" name="群組 165"/>
          <p:cNvGrpSpPr/>
          <p:nvPr/>
        </p:nvGrpSpPr>
        <p:grpSpPr>
          <a:xfrm>
            <a:off x="6840252" y="80628"/>
            <a:ext cx="1259999" cy="1260000"/>
            <a:chOff x="3455877" y="1376772"/>
            <a:chExt cx="1620179" cy="1620060"/>
          </a:xfrm>
        </p:grpSpPr>
        <p:sp>
          <p:nvSpPr>
            <p:cNvPr id="167" name="弧形 166"/>
            <p:cNvSpPr/>
            <p:nvPr/>
          </p:nvSpPr>
          <p:spPr>
            <a:xfrm>
              <a:off x="3455877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8" name="弧形 167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9" name="群組 168"/>
          <p:cNvGrpSpPr/>
          <p:nvPr/>
        </p:nvGrpSpPr>
        <p:grpSpPr>
          <a:xfrm rot="5400000">
            <a:off x="6804388" y="1340768"/>
            <a:ext cx="1260000" cy="1260000"/>
            <a:chOff x="3455876" y="1376772"/>
            <a:chExt cx="1620180" cy="1620060"/>
          </a:xfrm>
        </p:grpSpPr>
        <p:sp>
          <p:nvSpPr>
            <p:cNvPr id="170" name="弧形 169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1" name="弧形 170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2" name="群組 171"/>
          <p:cNvGrpSpPr/>
          <p:nvPr/>
        </p:nvGrpSpPr>
        <p:grpSpPr>
          <a:xfrm rot="5400000">
            <a:off x="6408204" y="80628"/>
            <a:ext cx="1260000" cy="1260000"/>
            <a:chOff x="3455876" y="1376772"/>
            <a:chExt cx="1620180" cy="1620060"/>
          </a:xfrm>
        </p:grpSpPr>
        <p:sp>
          <p:nvSpPr>
            <p:cNvPr id="173" name="弧形 172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4" name="弧形 173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5" name="群組 174"/>
          <p:cNvGrpSpPr/>
          <p:nvPr/>
        </p:nvGrpSpPr>
        <p:grpSpPr>
          <a:xfrm>
            <a:off x="6372200" y="1340908"/>
            <a:ext cx="1260000" cy="1260000"/>
            <a:chOff x="3455876" y="1376772"/>
            <a:chExt cx="1620180" cy="1620060"/>
          </a:xfrm>
        </p:grpSpPr>
        <p:sp>
          <p:nvSpPr>
            <p:cNvPr id="176" name="弧形 175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7" name="弧形 176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8" name="群組 177"/>
          <p:cNvGrpSpPr/>
          <p:nvPr/>
        </p:nvGrpSpPr>
        <p:grpSpPr>
          <a:xfrm>
            <a:off x="6804248" y="908720"/>
            <a:ext cx="1260000" cy="1260000"/>
            <a:chOff x="3455876" y="1376772"/>
            <a:chExt cx="1620180" cy="1620060"/>
          </a:xfrm>
        </p:grpSpPr>
        <p:sp>
          <p:nvSpPr>
            <p:cNvPr id="179" name="弧形 178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0" name="弧形 179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82" name="矩形 181"/>
          <p:cNvSpPr/>
          <p:nvPr/>
        </p:nvSpPr>
        <p:spPr>
          <a:xfrm>
            <a:off x="4619816" y="441056"/>
            <a:ext cx="3528000" cy="3492000"/>
          </a:xfrm>
          <a:prstGeom prst="rect">
            <a:avLst/>
          </a:prstGeom>
          <a:noFill/>
          <a:ln w="1016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83" name="群組 81"/>
          <p:cNvGrpSpPr/>
          <p:nvPr/>
        </p:nvGrpSpPr>
        <p:grpSpPr>
          <a:xfrm>
            <a:off x="4283968" y="1772956"/>
            <a:ext cx="2520000" cy="2520000"/>
            <a:chOff x="3347864" y="1448780"/>
            <a:chExt cx="3240360" cy="3276365"/>
          </a:xfrm>
        </p:grpSpPr>
        <p:grpSp>
          <p:nvGrpSpPr>
            <p:cNvPr id="184" name="群組 67"/>
            <p:cNvGrpSpPr/>
            <p:nvPr/>
          </p:nvGrpSpPr>
          <p:grpSpPr>
            <a:xfrm>
              <a:off x="4427984" y="1448900"/>
              <a:ext cx="1620180" cy="1620060"/>
              <a:chOff x="3455876" y="1376772"/>
              <a:chExt cx="1620180" cy="1620060"/>
            </a:xfrm>
          </p:grpSpPr>
          <p:sp>
            <p:nvSpPr>
              <p:cNvPr id="221" name="弧形 220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2" name="弧形 221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85" name="群組 70"/>
            <p:cNvGrpSpPr/>
            <p:nvPr/>
          </p:nvGrpSpPr>
          <p:grpSpPr>
            <a:xfrm rot="5400000">
              <a:off x="3887864" y="1448840"/>
              <a:ext cx="1620180" cy="1620060"/>
              <a:chOff x="3455876" y="1376772"/>
              <a:chExt cx="1620180" cy="1620060"/>
            </a:xfrm>
          </p:grpSpPr>
          <p:sp>
            <p:nvSpPr>
              <p:cNvPr id="219" name="弧形 218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0" name="弧形 219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86" name="群組 79"/>
            <p:cNvGrpSpPr/>
            <p:nvPr/>
          </p:nvGrpSpPr>
          <p:grpSpPr>
            <a:xfrm>
              <a:off x="3347864" y="1988840"/>
              <a:ext cx="3240360" cy="2736305"/>
              <a:chOff x="3347864" y="1988840"/>
              <a:chExt cx="3240360" cy="2736305"/>
            </a:xfrm>
          </p:grpSpPr>
          <p:grpSp>
            <p:nvGrpSpPr>
              <p:cNvPr id="187" name="群組 44"/>
              <p:cNvGrpSpPr/>
              <p:nvPr/>
            </p:nvGrpSpPr>
            <p:grpSpPr>
              <a:xfrm>
                <a:off x="3887924" y="198884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213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217" name="弧形 216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18" name="弧形 217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214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215" name="弧形 214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16" name="弧形 215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188" name="群組 41"/>
              <p:cNvGrpSpPr/>
              <p:nvPr/>
            </p:nvGrpSpPr>
            <p:grpSpPr>
              <a:xfrm>
                <a:off x="4968044" y="198896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11" name="弧形 210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12" name="弧形 211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89" name="群組 48"/>
              <p:cNvGrpSpPr/>
              <p:nvPr/>
            </p:nvGrpSpPr>
            <p:grpSpPr>
              <a:xfrm rot="5400000">
                <a:off x="3887984" y="198890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205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209" name="弧形 208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10" name="弧形 209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206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207" name="弧形 206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08" name="弧形 207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190" name="群組 55"/>
              <p:cNvGrpSpPr/>
              <p:nvPr/>
            </p:nvGrpSpPr>
            <p:grpSpPr>
              <a:xfrm>
                <a:off x="3347864" y="252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03" name="弧形 202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4" name="弧形 203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91" name="群組 58"/>
              <p:cNvGrpSpPr/>
              <p:nvPr/>
            </p:nvGrpSpPr>
            <p:grpSpPr>
              <a:xfrm>
                <a:off x="3887924" y="3104964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01" name="弧形 200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2" name="弧形 201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92" name="群組 64"/>
              <p:cNvGrpSpPr/>
              <p:nvPr/>
            </p:nvGrpSpPr>
            <p:grpSpPr>
              <a:xfrm rot="5400000">
                <a:off x="3347924" y="198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99" name="弧形 198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0" name="弧形 199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93" name="群組 73"/>
              <p:cNvGrpSpPr/>
              <p:nvPr/>
            </p:nvGrpSpPr>
            <p:grpSpPr>
              <a:xfrm rot="16200000">
                <a:off x="4427924" y="3105025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97" name="弧形 196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8" name="弧形 197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94" name="群組 76"/>
              <p:cNvGrpSpPr/>
              <p:nvPr/>
            </p:nvGrpSpPr>
            <p:grpSpPr>
              <a:xfrm rot="16200000">
                <a:off x="4967984" y="2528961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95" name="弧形 194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6" name="弧形 195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  <p:grpSp>
        <p:nvGrpSpPr>
          <p:cNvPr id="223" name="群組 161"/>
          <p:cNvGrpSpPr/>
          <p:nvPr/>
        </p:nvGrpSpPr>
        <p:grpSpPr>
          <a:xfrm rot="5400000">
            <a:off x="5543828" y="1772816"/>
            <a:ext cx="1260000" cy="1260000"/>
            <a:chOff x="3455876" y="1376772"/>
            <a:chExt cx="1620180" cy="1620060"/>
          </a:xfrm>
        </p:grpSpPr>
        <p:sp>
          <p:nvSpPr>
            <p:cNvPr id="224" name="弧形 223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5" name="弧形 224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6" name="群組 164"/>
          <p:cNvGrpSpPr/>
          <p:nvPr/>
        </p:nvGrpSpPr>
        <p:grpSpPr>
          <a:xfrm>
            <a:off x="5975876" y="1772816"/>
            <a:ext cx="1260000" cy="1260000"/>
            <a:chOff x="3455876" y="1376772"/>
            <a:chExt cx="1620180" cy="1620060"/>
          </a:xfrm>
        </p:grpSpPr>
        <p:sp>
          <p:nvSpPr>
            <p:cNvPr id="227" name="弧形 226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8" name="弧形 227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9" name="群組 167"/>
          <p:cNvGrpSpPr/>
          <p:nvPr/>
        </p:nvGrpSpPr>
        <p:grpSpPr>
          <a:xfrm>
            <a:off x="6407784" y="2168720"/>
            <a:ext cx="1260000" cy="1260000"/>
            <a:chOff x="3455876" y="1376772"/>
            <a:chExt cx="1620180" cy="1620060"/>
          </a:xfrm>
        </p:grpSpPr>
        <p:sp>
          <p:nvSpPr>
            <p:cNvPr id="230" name="弧形 229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1" name="弧形 230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2" name="群組 170"/>
          <p:cNvGrpSpPr/>
          <p:nvPr/>
        </p:nvGrpSpPr>
        <p:grpSpPr>
          <a:xfrm rot="5400000">
            <a:off x="6407924" y="2600768"/>
            <a:ext cx="1260000" cy="1260000"/>
            <a:chOff x="3455876" y="1376772"/>
            <a:chExt cx="1620180" cy="1620060"/>
          </a:xfrm>
        </p:grpSpPr>
        <p:sp>
          <p:nvSpPr>
            <p:cNvPr id="233" name="弧形 232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4" name="弧形 233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5" name="群組 173"/>
          <p:cNvGrpSpPr/>
          <p:nvPr/>
        </p:nvGrpSpPr>
        <p:grpSpPr>
          <a:xfrm rot="16200000">
            <a:off x="6011880" y="2168860"/>
            <a:ext cx="1260000" cy="1260000"/>
            <a:chOff x="3455876" y="1376772"/>
            <a:chExt cx="1620180" cy="1620060"/>
          </a:xfrm>
        </p:grpSpPr>
        <p:sp>
          <p:nvSpPr>
            <p:cNvPr id="236" name="弧形 235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7" name="弧形 236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8" name="群組 176"/>
          <p:cNvGrpSpPr/>
          <p:nvPr/>
        </p:nvGrpSpPr>
        <p:grpSpPr>
          <a:xfrm rot="5400000">
            <a:off x="5975876" y="3032816"/>
            <a:ext cx="1260000" cy="1260000"/>
            <a:chOff x="3455876" y="1376772"/>
            <a:chExt cx="1620180" cy="1620060"/>
          </a:xfrm>
        </p:grpSpPr>
        <p:sp>
          <p:nvSpPr>
            <p:cNvPr id="239" name="弧形 238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0" name="弧形 239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1" name="群組 179"/>
          <p:cNvGrpSpPr/>
          <p:nvPr/>
        </p:nvGrpSpPr>
        <p:grpSpPr>
          <a:xfrm>
            <a:off x="5579832" y="3032816"/>
            <a:ext cx="1260000" cy="1260000"/>
            <a:chOff x="3455876" y="1376772"/>
            <a:chExt cx="1620180" cy="1620060"/>
          </a:xfrm>
        </p:grpSpPr>
        <p:sp>
          <p:nvSpPr>
            <p:cNvPr id="242" name="弧形 241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3" name="弧形 242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4" name="群組 182"/>
          <p:cNvGrpSpPr/>
          <p:nvPr/>
        </p:nvGrpSpPr>
        <p:grpSpPr>
          <a:xfrm>
            <a:off x="5975876" y="2600768"/>
            <a:ext cx="1260000" cy="1260000"/>
            <a:chOff x="3455876" y="1376772"/>
            <a:chExt cx="1620180" cy="1620060"/>
          </a:xfrm>
        </p:grpSpPr>
        <p:sp>
          <p:nvSpPr>
            <p:cNvPr id="245" name="弧形 244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6" name="弧形 245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7" name="群組 246"/>
          <p:cNvGrpSpPr/>
          <p:nvPr/>
        </p:nvGrpSpPr>
        <p:grpSpPr>
          <a:xfrm rot="16200000">
            <a:off x="7236296" y="2600908"/>
            <a:ext cx="1260000" cy="1260000"/>
            <a:chOff x="3455876" y="1376772"/>
            <a:chExt cx="1620180" cy="1620060"/>
          </a:xfrm>
        </p:grpSpPr>
        <p:sp>
          <p:nvSpPr>
            <p:cNvPr id="248" name="弧形 247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9" name="弧形 248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0" name="群組 249"/>
          <p:cNvGrpSpPr/>
          <p:nvPr/>
        </p:nvGrpSpPr>
        <p:grpSpPr>
          <a:xfrm>
            <a:off x="7236296" y="2204864"/>
            <a:ext cx="1260000" cy="1260000"/>
            <a:chOff x="3455876" y="1376772"/>
            <a:chExt cx="1620180" cy="1620060"/>
          </a:xfrm>
        </p:grpSpPr>
        <p:sp>
          <p:nvSpPr>
            <p:cNvPr id="251" name="弧形 250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2" name="弧形 251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3" name="群組 252"/>
          <p:cNvGrpSpPr/>
          <p:nvPr/>
        </p:nvGrpSpPr>
        <p:grpSpPr>
          <a:xfrm rot="5400000">
            <a:off x="6840252" y="2204864"/>
            <a:ext cx="1260000" cy="1260000"/>
            <a:chOff x="3455876" y="1376772"/>
            <a:chExt cx="1620180" cy="1620060"/>
          </a:xfrm>
        </p:grpSpPr>
        <p:sp>
          <p:nvSpPr>
            <p:cNvPr id="254" name="弧形 253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" name="弧形 254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6" name="群組 255"/>
          <p:cNvGrpSpPr/>
          <p:nvPr/>
        </p:nvGrpSpPr>
        <p:grpSpPr>
          <a:xfrm>
            <a:off x="6840252" y="1772816"/>
            <a:ext cx="1259999" cy="1260000"/>
            <a:chOff x="3455877" y="1376772"/>
            <a:chExt cx="1620179" cy="1620060"/>
          </a:xfrm>
        </p:grpSpPr>
        <p:sp>
          <p:nvSpPr>
            <p:cNvPr id="257" name="弧形 256"/>
            <p:cNvSpPr/>
            <p:nvPr/>
          </p:nvSpPr>
          <p:spPr>
            <a:xfrm>
              <a:off x="3455877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" name="弧形 257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9" name="群組 258"/>
          <p:cNvGrpSpPr/>
          <p:nvPr/>
        </p:nvGrpSpPr>
        <p:grpSpPr>
          <a:xfrm rot="5400000">
            <a:off x="6804388" y="3032956"/>
            <a:ext cx="1260000" cy="1260000"/>
            <a:chOff x="3455876" y="1376772"/>
            <a:chExt cx="1620180" cy="1620060"/>
          </a:xfrm>
        </p:grpSpPr>
        <p:sp>
          <p:nvSpPr>
            <p:cNvPr id="260" name="弧形 259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" name="弧形 260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2" name="群組 261"/>
          <p:cNvGrpSpPr/>
          <p:nvPr/>
        </p:nvGrpSpPr>
        <p:grpSpPr>
          <a:xfrm rot="5400000">
            <a:off x="6408204" y="1772816"/>
            <a:ext cx="1260000" cy="1260000"/>
            <a:chOff x="3455876" y="1376772"/>
            <a:chExt cx="1620180" cy="1620060"/>
          </a:xfrm>
        </p:grpSpPr>
        <p:sp>
          <p:nvSpPr>
            <p:cNvPr id="263" name="弧形 262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4" name="弧形 263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5" name="群組 264"/>
          <p:cNvGrpSpPr/>
          <p:nvPr/>
        </p:nvGrpSpPr>
        <p:grpSpPr>
          <a:xfrm>
            <a:off x="6372200" y="3033096"/>
            <a:ext cx="1260000" cy="1260000"/>
            <a:chOff x="3455876" y="1376772"/>
            <a:chExt cx="1620180" cy="1620060"/>
          </a:xfrm>
        </p:grpSpPr>
        <p:sp>
          <p:nvSpPr>
            <p:cNvPr id="266" name="弧形 265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7" name="弧形 266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8" name="群組 267"/>
          <p:cNvGrpSpPr/>
          <p:nvPr/>
        </p:nvGrpSpPr>
        <p:grpSpPr>
          <a:xfrm>
            <a:off x="6804248" y="2600908"/>
            <a:ext cx="1260000" cy="1260000"/>
            <a:chOff x="3455876" y="1376772"/>
            <a:chExt cx="1620180" cy="1620060"/>
          </a:xfrm>
        </p:grpSpPr>
        <p:sp>
          <p:nvSpPr>
            <p:cNvPr id="269" name="弧形 268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0" name="弧形 269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1" name="群組 270"/>
          <p:cNvGrpSpPr/>
          <p:nvPr/>
        </p:nvGrpSpPr>
        <p:grpSpPr>
          <a:xfrm>
            <a:off x="7272300" y="1340768"/>
            <a:ext cx="1260000" cy="1260000"/>
            <a:chOff x="3455876" y="1376772"/>
            <a:chExt cx="1620180" cy="1620060"/>
          </a:xfrm>
        </p:grpSpPr>
        <p:sp>
          <p:nvSpPr>
            <p:cNvPr id="272" name="弧形 271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3" name="弧形 272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4" name="群組 273"/>
          <p:cNvGrpSpPr/>
          <p:nvPr/>
        </p:nvGrpSpPr>
        <p:grpSpPr>
          <a:xfrm>
            <a:off x="7236436" y="3069100"/>
            <a:ext cx="1260000" cy="1260000"/>
            <a:chOff x="3455876" y="1376772"/>
            <a:chExt cx="1620180" cy="1620060"/>
          </a:xfrm>
        </p:grpSpPr>
        <p:sp>
          <p:nvSpPr>
            <p:cNvPr id="275" name="弧形 274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6" name="弧形 275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7" name="群組 276"/>
          <p:cNvGrpSpPr/>
          <p:nvPr/>
        </p:nvGrpSpPr>
        <p:grpSpPr>
          <a:xfrm>
            <a:off x="4284108" y="1772956"/>
            <a:ext cx="1260000" cy="1260000"/>
            <a:chOff x="3455876" y="1376772"/>
            <a:chExt cx="1620180" cy="1620060"/>
          </a:xfrm>
        </p:grpSpPr>
        <p:sp>
          <p:nvSpPr>
            <p:cNvPr id="278" name="弧形 277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9" name="弧形 278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0" name="群組 279"/>
          <p:cNvGrpSpPr/>
          <p:nvPr/>
        </p:nvGrpSpPr>
        <p:grpSpPr>
          <a:xfrm>
            <a:off x="4283968" y="80768"/>
            <a:ext cx="1260000" cy="1260000"/>
            <a:chOff x="3455876" y="1376772"/>
            <a:chExt cx="1620180" cy="1620060"/>
          </a:xfrm>
        </p:grpSpPr>
        <p:sp>
          <p:nvSpPr>
            <p:cNvPr id="281" name="弧形 280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2" name="弧形 281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3" name="群組 282"/>
          <p:cNvGrpSpPr/>
          <p:nvPr/>
        </p:nvGrpSpPr>
        <p:grpSpPr>
          <a:xfrm rot="5400000">
            <a:off x="7272440" y="80768"/>
            <a:ext cx="1260000" cy="1260000"/>
            <a:chOff x="3455876" y="1376772"/>
            <a:chExt cx="1620180" cy="1620060"/>
          </a:xfrm>
        </p:grpSpPr>
        <p:sp>
          <p:nvSpPr>
            <p:cNvPr id="284" name="弧形 283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5" name="弧形 284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6" name="群組 285"/>
          <p:cNvGrpSpPr/>
          <p:nvPr/>
        </p:nvGrpSpPr>
        <p:grpSpPr>
          <a:xfrm rot="5400000">
            <a:off x="7272440" y="1736812"/>
            <a:ext cx="1260000" cy="1260000"/>
            <a:chOff x="3455876" y="1376772"/>
            <a:chExt cx="1620180" cy="1620060"/>
          </a:xfrm>
        </p:grpSpPr>
        <p:sp>
          <p:nvSpPr>
            <p:cNvPr id="287" name="弧形 286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8" name="弧形 287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9" name="群組 288"/>
          <p:cNvGrpSpPr/>
          <p:nvPr/>
        </p:nvGrpSpPr>
        <p:grpSpPr>
          <a:xfrm rot="5400000">
            <a:off x="4247964" y="1376772"/>
            <a:ext cx="1260000" cy="1260000"/>
            <a:chOff x="3455876" y="1376772"/>
            <a:chExt cx="1620180" cy="1620060"/>
          </a:xfrm>
        </p:grpSpPr>
        <p:sp>
          <p:nvSpPr>
            <p:cNvPr id="290" name="弧形 289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1" name="弧形 290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2" name="群組 291"/>
          <p:cNvGrpSpPr/>
          <p:nvPr/>
        </p:nvGrpSpPr>
        <p:grpSpPr>
          <a:xfrm rot="5400000">
            <a:off x="4247964" y="3033096"/>
            <a:ext cx="1260000" cy="1260000"/>
            <a:chOff x="3455876" y="1376772"/>
            <a:chExt cx="1620180" cy="1620060"/>
          </a:xfrm>
        </p:grpSpPr>
        <p:sp>
          <p:nvSpPr>
            <p:cNvPr id="293" name="弧形 292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4" name="弧形 293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00106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51520" y="260648"/>
            <a:ext cx="8640960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請算算看，家裡裝飾</a:t>
            </a:r>
            <a:r>
              <a:rPr lang="zh-TW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軲轆窗花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，要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用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多少木條？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1" name="群組 80"/>
          <p:cNvGrpSpPr/>
          <p:nvPr/>
        </p:nvGrpSpPr>
        <p:grpSpPr>
          <a:xfrm>
            <a:off x="0" y="620689"/>
            <a:ext cx="2520000" cy="2520000"/>
            <a:chOff x="3347864" y="1448780"/>
            <a:chExt cx="3240360" cy="3276365"/>
          </a:xfrm>
        </p:grpSpPr>
        <p:grpSp>
          <p:nvGrpSpPr>
            <p:cNvPr id="68" name="群組 67"/>
            <p:cNvGrpSpPr/>
            <p:nvPr/>
          </p:nvGrpSpPr>
          <p:grpSpPr>
            <a:xfrm>
              <a:off x="4427984" y="1448900"/>
              <a:ext cx="1620180" cy="1620060"/>
              <a:chOff x="3455876" y="1376772"/>
              <a:chExt cx="1620180" cy="1620060"/>
            </a:xfrm>
          </p:grpSpPr>
          <p:sp>
            <p:nvSpPr>
              <p:cNvPr id="69" name="弧形 68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0" name="弧形 69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1" name="群組 70"/>
            <p:cNvGrpSpPr/>
            <p:nvPr/>
          </p:nvGrpSpPr>
          <p:grpSpPr>
            <a:xfrm rot="5400000">
              <a:off x="3887864" y="1448840"/>
              <a:ext cx="1620180" cy="1620060"/>
              <a:chOff x="3455876" y="1376772"/>
              <a:chExt cx="1620180" cy="1620060"/>
            </a:xfrm>
          </p:grpSpPr>
          <p:sp>
            <p:nvSpPr>
              <p:cNvPr id="72" name="弧形 71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3" name="弧形 72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80" name="群組 79"/>
            <p:cNvGrpSpPr/>
            <p:nvPr/>
          </p:nvGrpSpPr>
          <p:grpSpPr>
            <a:xfrm>
              <a:off x="3347864" y="1988840"/>
              <a:ext cx="3240360" cy="2736305"/>
              <a:chOff x="3347864" y="1988840"/>
              <a:chExt cx="3240360" cy="2736305"/>
            </a:xfrm>
          </p:grpSpPr>
          <p:grpSp>
            <p:nvGrpSpPr>
              <p:cNvPr id="45" name="群組 44"/>
              <p:cNvGrpSpPr/>
              <p:nvPr/>
            </p:nvGrpSpPr>
            <p:grpSpPr>
              <a:xfrm>
                <a:off x="3887924" y="198884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38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30" name="弧形 29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31" name="弧形 30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40" name="弧形 39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41" name="弧形 40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42" name="群組 41"/>
              <p:cNvGrpSpPr/>
              <p:nvPr/>
            </p:nvGrpSpPr>
            <p:grpSpPr>
              <a:xfrm>
                <a:off x="4968044" y="198896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43" name="弧形 42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4" name="弧形 43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49" name="群組 48"/>
              <p:cNvGrpSpPr/>
              <p:nvPr/>
            </p:nvGrpSpPr>
            <p:grpSpPr>
              <a:xfrm rot="5400000">
                <a:off x="3887984" y="198890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50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54" name="弧形 53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55" name="弧形 54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51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52" name="弧形 51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53" name="弧形 52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56" name="群組 55"/>
              <p:cNvGrpSpPr/>
              <p:nvPr/>
            </p:nvGrpSpPr>
            <p:grpSpPr>
              <a:xfrm>
                <a:off x="3347864" y="252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57" name="弧形 56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8" name="弧形 57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59" name="群組 58"/>
              <p:cNvGrpSpPr/>
              <p:nvPr/>
            </p:nvGrpSpPr>
            <p:grpSpPr>
              <a:xfrm>
                <a:off x="3887924" y="3104964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60" name="弧形 59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1" name="弧形 60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65" name="群組 64"/>
              <p:cNvGrpSpPr/>
              <p:nvPr/>
            </p:nvGrpSpPr>
            <p:grpSpPr>
              <a:xfrm rot="5400000">
                <a:off x="3347924" y="198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66" name="弧形 65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7" name="弧形 66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74" name="群組 73"/>
              <p:cNvGrpSpPr/>
              <p:nvPr/>
            </p:nvGrpSpPr>
            <p:grpSpPr>
              <a:xfrm rot="16200000">
                <a:off x="4427924" y="3105025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75" name="弧形 74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6" name="弧形 75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77" name="群組 76"/>
              <p:cNvGrpSpPr/>
              <p:nvPr/>
            </p:nvGrpSpPr>
            <p:grpSpPr>
              <a:xfrm rot="16200000">
                <a:off x="4967984" y="2528961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78" name="弧形 77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9" name="弧形 78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  <p:grpSp>
        <p:nvGrpSpPr>
          <p:cNvPr id="82" name="群組 81"/>
          <p:cNvGrpSpPr/>
          <p:nvPr/>
        </p:nvGrpSpPr>
        <p:grpSpPr>
          <a:xfrm>
            <a:off x="2051720" y="620968"/>
            <a:ext cx="2520000" cy="2520000"/>
            <a:chOff x="3347864" y="1448780"/>
            <a:chExt cx="3240360" cy="3276365"/>
          </a:xfrm>
        </p:grpSpPr>
        <p:grpSp>
          <p:nvGrpSpPr>
            <p:cNvPr id="83" name="群組 67"/>
            <p:cNvGrpSpPr/>
            <p:nvPr/>
          </p:nvGrpSpPr>
          <p:grpSpPr>
            <a:xfrm>
              <a:off x="4427984" y="1448900"/>
              <a:ext cx="1620180" cy="1620060"/>
              <a:chOff x="3455876" y="1376772"/>
              <a:chExt cx="1620180" cy="1620060"/>
            </a:xfrm>
          </p:grpSpPr>
          <p:sp>
            <p:nvSpPr>
              <p:cNvPr id="120" name="弧形 119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1" name="弧形 120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84" name="群組 70"/>
            <p:cNvGrpSpPr/>
            <p:nvPr/>
          </p:nvGrpSpPr>
          <p:grpSpPr>
            <a:xfrm rot="5400000">
              <a:off x="3887864" y="1448840"/>
              <a:ext cx="1620180" cy="1620060"/>
              <a:chOff x="3455876" y="1376772"/>
              <a:chExt cx="1620180" cy="1620060"/>
            </a:xfrm>
          </p:grpSpPr>
          <p:sp>
            <p:nvSpPr>
              <p:cNvPr id="118" name="弧形 117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9" name="弧形 118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85" name="群組 79"/>
            <p:cNvGrpSpPr/>
            <p:nvPr/>
          </p:nvGrpSpPr>
          <p:grpSpPr>
            <a:xfrm>
              <a:off x="3347864" y="1988840"/>
              <a:ext cx="3240360" cy="2736305"/>
              <a:chOff x="3347864" y="1988840"/>
              <a:chExt cx="3240360" cy="2736305"/>
            </a:xfrm>
          </p:grpSpPr>
          <p:grpSp>
            <p:nvGrpSpPr>
              <p:cNvPr id="86" name="群組 44"/>
              <p:cNvGrpSpPr/>
              <p:nvPr/>
            </p:nvGrpSpPr>
            <p:grpSpPr>
              <a:xfrm>
                <a:off x="3887924" y="198884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112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116" name="弧形 115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17" name="弧形 116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113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114" name="弧形 113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15" name="弧形 114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87" name="群組 41"/>
              <p:cNvGrpSpPr/>
              <p:nvPr/>
            </p:nvGrpSpPr>
            <p:grpSpPr>
              <a:xfrm>
                <a:off x="4968044" y="198896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10" name="弧形 109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11" name="弧形 110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88" name="群組 48"/>
              <p:cNvGrpSpPr/>
              <p:nvPr/>
            </p:nvGrpSpPr>
            <p:grpSpPr>
              <a:xfrm rot="5400000">
                <a:off x="3887984" y="198890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104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108" name="弧形 107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09" name="弧形 108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105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106" name="弧形 105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07" name="弧形 106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89" name="群組 55"/>
              <p:cNvGrpSpPr/>
              <p:nvPr/>
            </p:nvGrpSpPr>
            <p:grpSpPr>
              <a:xfrm>
                <a:off x="3347864" y="252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02" name="弧形 101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3" name="弧形 102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90" name="群組 58"/>
              <p:cNvGrpSpPr/>
              <p:nvPr/>
            </p:nvGrpSpPr>
            <p:grpSpPr>
              <a:xfrm>
                <a:off x="3887924" y="3104964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100" name="弧形 99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1" name="弧形 100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91" name="群組 64"/>
              <p:cNvGrpSpPr/>
              <p:nvPr/>
            </p:nvGrpSpPr>
            <p:grpSpPr>
              <a:xfrm rot="5400000">
                <a:off x="3347924" y="198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98" name="弧形 97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9" name="弧形 98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92" name="群組 73"/>
              <p:cNvGrpSpPr/>
              <p:nvPr/>
            </p:nvGrpSpPr>
            <p:grpSpPr>
              <a:xfrm rot="16200000">
                <a:off x="4427924" y="3105025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96" name="弧形 95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7" name="弧形 96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93" name="群組 76"/>
              <p:cNvGrpSpPr/>
              <p:nvPr/>
            </p:nvGrpSpPr>
            <p:grpSpPr>
              <a:xfrm rot="16200000">
                <a:off x="4967984" y="2528961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94" name="弧形 93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5" name="弧形 94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  <p:grpSp>
        <p:nvGrpSpPr>
          <p:cNvPr id="162" name="群組 161"/>
          <p:cNvGrpSpPr/>
          <p:nvPr/>
        </p:nvGrpSpPr>
        <p:grpSpPr>
          <a:xfrm rot="5400000">
            <a:off x="3311580" y="620828"/>
            <a:ext cx="1260000" cy="1260000"/>
            <a:chOff x="3455876" y="1376772"/>
            <a:chExt cx="1620180" cy="1620060"/>
          </a:xfrm>
        </p:grpSpPr>
        <p:sp>
          <p:nvSpPr>
            <p:cNvPr id="163" name="弧形 162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4" name="弧形 163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5" name="群組 164"/>
          <p:cNvGrpSpPr/>
          <p:nvPr/>
        </p:nvGrpSpPr>
        <p:grpSpPr>
          <a:xfrm>
            <a:off x="3707904" y="620828"/>
            <a:ext cx="1260000" cy="1260000"/>
            <a:chOff x="3455876" y="1376772"/>
            <a:chExt cx="1620180" cy="1620060"/>
          </a:xfrm>
        </p:grpSpPr>
        <p:sp>
          <p:nvSpPr>
            <p:cNvPr id="166" name="弧形 165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7" name="弧形 166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8" name="群組 167"/>
          <p:cNvGrpSpPr/>
          <p:nvPr/>
        </p:nvGrpSpPr>
        <p:grpSpPr>
          <a:xfrm>
            <a:off x="4139952" y="1016732"/>
            <a:ext cx="1260000" cy="1260000"/>
            <a:chOff x="3455876" y="1376772"/>
            <a:chExt cx="1620180" cy="1620060"/>
          </a:xfrm>
        </p:grpSpPr>
        <p:sp>
          <p:nvSpPr>
            <p:cNvPr id="169" name="弧形 168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" name="弧形 169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1" name="群組 170"/>
          <p:cNvGrpSpPr/>
          <p:nvPr/>
        </p:nvGrpSpPr>
        <p:grpSpPr>
          <a:xfrm rot="5400000">
            <a:off x="4139952" y="1448780"/>
            <a:ext cx="1260000" cy="1260000"/>
            <a:chOff x="3455876" y="1376772"/>
            <a:chExt cx="1620180" cy="1620060"/>
          </a:xfrm>
        </p:grpSpPr>
        <p:sp>
          <p:nvSpPr>
            <p:cNvPr id="172" name="弧形 171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3" name="弧形 172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4" name="群組 173"/>
          <p:cNvGrpSpPr/>
          <p:nvPr/>
        </p:nvGrpSpPr>
        <p:grpSpPr>
          <a:xfrm rot="16200000">
            <a:off x="3744048" y="1016872"/>
            <a:ext cx="1260000" cy="1260000"/>
            <a:chOff x="3455876" y="1376772"/>
            <a:chExt cx="1620180" cy="1620060"/>
          </a:xfrm>
        </p:grpSpPr>
        <p:sp>
          <p:nvSpPr>
            <p:cNvPr id="175" name="弧形 174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6" name="弧形 175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7" name="群組 176"/>
          <p:cNvGrpSpPr/>
          <p:nvPr/>
        </p:nvGrpSpPr>
        <p:grpSpPr>
          <a:xfrm rot="5400000">
            <a:off x="3707904" y="1880828"/>
            <a:ext cx="1260000" cy="1260000"/>
            <a:chOff x="3455876" y="1376772"/>
            <a:chExt cx="1620180" cy="1620060"/>
          </a:xfrm>
        </p:grpSpPr>
        <p:sp>
          <p:nvSpPr>
            <p:cNvPr id="178" name="弧形 177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9" name="弧形 178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0" name="群組 179"/>
          <p:cNvGrpSpPr/>
          <p:nvPr/>
        </p:nvGrpSpPr>
        <p:grpSpPr>
          <a:xfrm>
            <a:off x="3311860" y="1880828"/>
            <a:ext cx="1260000" cy="1260000"/>
            <a:chOff x="3455876" y="1376772"/>
            <a:chExt cx="1620180" cy="1620060"/>
          </a:xfrm>
        </p:grpSpPr>
        <p:sp>
          <p:nvSpPr>
            <p:cNvPr id="181" name="弧形 180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2" name="弧形 181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3" name="群組 182"/>
          <p:cNvGrpSpPr/>
          <p:nvPr/>
        </p:nvGrpSpPr>
        <p:grpSpPr>
          <a:xfrm>
            <a:off x="3707904" y="1448780"/>
            <a:ext cx="1260000" cy="1260000"/>
            <a:chOff x="3455876" y="1376772"/>
            <a:chExt cx="1620180" cy="1620060"/>
          </a:xfrm>
        </p:grpSpPr>
        <p:sp>
          <p:nvSpPr>
            <p:cNvPr id="184" name="弧形 183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5" name="弧形 184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8" name="群組 81"/>
          <p:cNvGrpSpPr/>
          <p:nvPr/>
        </p:nvGrpSpPr>
        <p:grpSpPr>
          <a:xfrm>
            <a:off x="5004048" y="620828"/>
            <a:ext cx="2520000" cy="2520000"/>
            <a:chOff x="3347864" y="1448780"/>
            <a:chExt cx="3240360" cy="3276365"/>
          </a:xfrm>
        </p:grpSpPr>
        <p:grpSp>
          <p:nvGrpSpPr>
            <p:cNvPr id="213" name="群組 67"/>
            <p:cNvGrpSpPr/>
            <p:nvPr/>
          </p:nvGrpSpPr>
          <p:grpSpPr>
            <a:xfrm>
              <a:off x="4427984" y="1448900"/>
              <a:ext cx="1620180" cy="1620060"/>
              <a:chOff x="3455876" y="1376772"/>
              <a:chExt cx="1620180" cy="1620060"/>
            </a:xfrm>
          </p:grpSpPr>
          <p:sp>
            <p:nvSpPr>
              <p:cNvPr id="250" name="弧形 249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1" name="弧形 250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14" name="群組 70"/>
            <p:cNvGrpSpPr/>
            <p:nvPr/>
          </p:nvGrpSpPr>
          <p:grpSpPr>
            <a:xfrm rot="5400000">
              <a:off x="3887864" y="1448840"/>
              <a:ext cx="1620180" cy="1620060"/>
              <a:chOff x="3455876" y="1376772"/>
              <a:chExt cx="1620180" cy="1620060"/>
            </a:xfrm>
          </p:grpSpPr>
          <p:sp>
            <p:nvSpPr>
              <p:cNvPr id="248" name="弧形 247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9" name="弧形 248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15" name="群組 79"/>
            <p:cNvGrpSpPr/>
            <p:nvPr/>
          </p:nvGrpSpPr>
          <p:grpSpPr>
            <a:xfrm>
              <a:off x="3347864" y="1988840"/>
              <a:ext cx="3240360" cy="2736305"/>
              <a:chOff x="3347864" y="1988840"/>
              <a:chExt cx="3240360" cy="2736305"/>
            </a:xfrm>
          </p:grpSpPr>
          <p:grpSp>
            <p:nvGrpSpPr>
              <p:cNvPr id="216" name="群組 44"/>
              <p:cNvGrpSpPr/>
              <p:nvPr/>
            </p:nvGrpSpPr>
            <p:grpSpPr>
              <a:xfrm>
                <a:off x="3887924" y="198884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242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246" name="弧形 245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47" name="弧形 246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243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244" name="弧形 243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45" name="弧形 244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217" name="群組 41"/>
              <p:cNvGrpSpPr/>
              <p:nvPr/>
            </p:nvGrpSpPr>
            <p:grpSpPr>
              <a:xfrm>
                <a:off x="4968044" y="198896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40" name="弧形 239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41" name="弧形 240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18" name="群組 48"/>
              <p:cNvGrpSpPr/>
              <p:nvPr/>
            </p:nvGrpSpPr>
            <p:grpSpPr>
              <a:xfrm rot="5400000">
                <a:off x="3887984" y="198890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234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238" name="弧形 237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39" name="弧形 238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235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236" name="弧形 235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237" name="弧形 236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219" name="群組 55"/>
              <p:cNvGrpSpPr/>
              <p:nvPr/>
            </p:nvGrpSpPr>
            <p:grpSpPr>
              <a:xfrm>
                <a:off x="3347864" y="252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32" name="弧形 231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33" name="弧形 232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20" name="群組 58"/>
              <p:cNvGrpSpPr/>
              <p:nvPr/>
            </p:nvGrpSpPr>
            <p:grpSpPr>
              <a:xfrm>
                <a:off x="3887924" y="3104964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30" name="弧形 229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31" name="弧形 230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21" name="群組 64"/>
              <p:cNvGrpSpPr/>
              <p:nvPr/>
            </p:nvGrpSpPr>
            <p:grpSpPr>
              <a:xfrm rot="5400000">
                <a:off x="3347924" y="198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28" name="弧形 227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29" name="弧形 228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22" name="群組 73"/>
              <p:cNvGrpSpPr/>
              <p:nvPr/>
            </p:nvGrpSpPr>
            <p:grpSpPr>
              <a:xfrm rot="16200000">
                <a:off x="4427924" y="3105025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26" name="弧形 225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27" name="弧形 226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23" name="群組 76"/>
              <p:cNvGrpSpPr/>
              <p:nvPr/>
            </p:nvGrpSpPr>
            <p:grpSpPr>
              <a:xfrm rot="16200000">
                <a:off x="4967984" y="2528961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24" name="弧形 223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25" name="弧形 224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  <p:grpSp>
        <p:nvGrpSpPr>
          <p:cNvPr id="189" name="群組 161"/>
          <p:cNvGrpSpPr/>
          <p:nvPr/>
        </p:nvGrpSpPr>
        <p:grpSpPr>
          <a:xfrm rot="5400000">
            <a:off x="6263908" y="620688"/>
            <a:ext cx="1260000" cy="1260000"/>
            <a:chOff x="3455876" y="1376772"/>
            <a:chExt cx="1620180" cy="1620060"/>
          </a:xfrm>
        </p:grpSpPr>
        <p:sp>
          <p:nvSpPr>
            <p:cNvPr id="211" name="弧形 210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" name="弧形 211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0" name="群組 164"/>
          <p:cNvGrpSpPr/>
          <p:nvPr/>
        </p:nvGrpSpPr>
        <p:grpSpPr>
          <a:xfrm>
            <a:off x="6695956" y="620688"/>
            <a:ext cx="1260000" cy="1260000"/>
            <a:chOff x="3455876" y="1376772"/>
            <a:chExt cx="1620180" cy="1620060"/>
          </a:xfrm>
        </p:grpSpPr>
        <p:sp>
          <p:nvSpPr>
            <p:cNvPr id="209" name="弧形 208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0" name="弧形 209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1" name="群組 167"/>
          <p:cNvGrpSpPr/>
          <p:nvPr/>
        </p:nvGrpSpPr>
        <p:grpSpPr>
          <a:xfrm>
            <a:off x="7127864" y="1016592"/>
            <a:ext cx="1260000" cy="1260000"/>
            <a:chOff x="3455876" y="1376772"/>
            <a:chExt cx="1620180" cy="1620060"/>
          </a:xfrm>
        </p:grpSpPr>
        <p:sp>
          <p:nvSpPr>
            <p:cNvPr id="207" name="弧形 206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8" name="弧形 207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2" name="群組 170"/>
          <p:cNvGrpSpPr/>
          <p:nvPr/>
        </p:nvGrpSpPr>
        <p:grpSpPr>
          <a:xfrm rot="5400000">
            <a:off x="7128004" y="1448640"/>
            <a:ext cx="1260000" cy="1260000"/>
            <a:chOff x="3455876" y="1376772"/>
            <a:chExt cx="1620180" cy="1620060"/>
          </a:xfrm>
        </p:grpSpPr>
        <p:sp>
          <p:nvSpPr>
            <p:cNvPr id="205" name="弧形 204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6" name="弧形 205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3" name="群組 173"/>
          <p:cNvGrpSpPr/>
          <p:nvPr/>
        </p:nvGrpSpPr>
        <p:grpSpPr>
          <a:xfrm rot="16200000">
            <a:off x="6731960" y="1016732"/>
            <a:ext cx="1260000" cy="1260000"/>
            <a:chOff x="3455876" y="1376772"/>
            <a:chExt cx="1620180" cy="1620060"/>
          </a:xfrm>
        </p:grpSpPr>
        <p:sp>
          <p:nvSpPr>
            <p:cNvPr id="203" name="弧形 202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4" name="弧形 203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4" name="群組 176"/>
          <p:cNvGrpSpPr/>
          <p:nvPr/>
        </p:nvGrpSpPr>
        <p:grpSpPr>
          <a:xfrm rot="5400000">
            <a:off x="6695956" y="1880688"/>
            <a:ext cx="1260000" cy="1260000"/>
            <a:chOff x="3455876" y="1376772"/>
            <a:chExt cx="1620180" cy="1620060"/>
          </a:xfrm>
        </p:grpSpPr>
        <p:sp>
          <p:nvSpPr>
            <p:cNvPr id="201" name="弧形 200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2" name="弧形 201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5" name="群組 179"/>
          <p:cNvGrpSpPr/>
          <p:nvPr/>
        </p:nvGrpSpPr>
        <p:grpSpPr>
          <a:xfrm>
            <a:off x="6299912" y="1880688"/>
            <a:ext cx="1260000" cy="1260000"/>
            <a:chOff x="3455876" y="1376772"/>
            <a:chExt cx="1620180" cy="1620060"/>
          </a:xfrm>
        </p:grpSpPr>
        <p:sp>
          <p:nvSpPr>
            <p:cNvPr id="199" name="弧形 198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0" name="弧形 199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96" name="群組 182"/>
          <p:cNvGrpSpPr/>
          <p:nvPr/>
        </p:nvGrpSpPr>
        <p:grpSpPr>
          <a:xfrm>
            <a:off x="6695956" y="1448640"/>
            <a:ext cx="1260000" cy="1260000"/>
            <a:chOff x="3455876" y="1376772"/>
            <a:chExt cx="1620180" cy="1620060"/>
          </a:xfrm>
        </p:grpSpPr>
        <p:sp>
          <p:nvSpPr>
            <p:cNvPr id="197" name="弧形 196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8" name="弧形 197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5" name="群組 254"/>
          <p:cNvGrpSpPr/>
          <p:nvPr/>
        </p:nvGrpSpPr>
        <p:grpSpPr>
          <a:xfrm rot="18896720">
            <a:off x="4904963" y="2969875"/>
            <a:ext cx="1260000" cy="1260000"/>
            <a:chOff x="3455876" y="1376772"/>
            <a:chExt cx="1620180" cy="1620060"/>
          </a:xfrm>
        </p:grpSpPr>
        <p:sp>
          <p:nvSpPr>
            <p:cNvPr id="256" name="弧形 255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7" name="弧形 256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8" name="群組 257"/>
          <p:cNvGrpSpPr/>
          <p:nvPr/>
        </p:nvGrpSpPr>
        <p:grpSpPr>
          <a:xfrm rot="16200000">
            <a:off x="7956376" y="1448780"/>
            <a:ext cx="1260000" cy="1260000"/>
            <a:chOff x="3455876" y="1376772"/>
            <a:chExt cx="1620180" cy="1620060"/>
          </a:xfrm>
        </p:grpSpPr>
        <p:sp>
          <p:nvSpPr>
            <p:cNvPr id="259" name="弧形 258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0" name="弧形 259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1" name="群組 260"/>
          <p:cNvGrpSpPr/>
          <p:nvPr/>
        </p:nvGrpSpPr>
        <p:grpSpPr>
          <a:xfrm>
            <a:off x="7956376" y="1052736"/>
            <a:ext cx="1260000" cy="1260000"/>
            <a:chOff x="3455876" y="1376772"/>
            <a:chExt cx="1620180" cy="1620060"/>
          </a:xfrm>
        </p:grpSpPr>
        <p:sp>
          <p:nvSpPr>
            <p:cNvPr id="262" name="弧形 261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3" name="弧形 262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4" name="群組 263"/>
          <p:cNvGrpSpPr/>
          <p:nvPr/>
        </p:nvGrpSpPr>
        <p:grpSpPr>
          <a:xfrm rot="5400000">
            <a:off x="7560332" y="1052736"/>
            <a:ext cx="1260000" cy="1260000"/>
            <a:chOff x="3455876" y="1376772"/>
            <a:chExt cx="1620180" cy="1620060"/>
          </a:xfrm>
        </p:grpSpPr>
        <p:sp>
          <p:nvSpPr>
            <p:cNvPr id="265" name="弧形 264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6" name="弧形 265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67" name="群組 266"/>
          <p:cNvGrpSpPr/>
          <p:nvPr/>
        </p:nvGrpSpPr>
        <p:grpSpPr>
          <a:xfrm>
            <a:off x="7560332" y="620688"/>
            <a:ext cx="1259999" cy="1260000"/>
            <a:chOff x="3455877" y="1376772"/>
            <a:chExt cx="1620179" cy="1620060"/>
          </a:xfrm>
        </p:grpSpPr>
        <p:sp>
          <p:nvSpPr>
            <p:cNvPr id="268" name="弧形 267"/>
            <p:cNvSpPr/>
            <p:nvPr/>
          </p:nvSpPr>
          <p:spPr>
            <a:xfrm>
              <a:off x="3455877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9" name="弧形 268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0" name="群組 269"/>
          <p:cNvGrpSpPr/>
          <p:nvPr/>
        </p:nvGrpSpPr>
        <p:grpSpPr>
          <a:xfrm rot="5400000">
            <a:off x="7524468" y="1880828"/>
            <a:ext cx="1260000" cy="1260000"/>
            <a:chOff x="3455876" y="1376772"/>
            <a:chExt cx="1620180" cy="1620060"/>
          </a:xfrm>
        </p:grpSpPr>
        <p:sp>
          <p:nvSpPr>
            <p:cNvPr id="271" name="弧形 270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2" name="弧形 271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3" name="群組 272"/>
          <p:cNvGrpSpPr/>
          <p:nvPr/>
        </p:nvGrpSpPr>
        <p:grpSpPr>
          <a:xfrm rot="5400000">
            <a:off x="7128284" y="620688"/>
            <a:ext cx="1260000" cy="1260000"/>
            <a:chOff x="3455876" y="1376772"/>
            <a:chExt cx="1620180" cy="1620060"/>
          </a:xfrm>
        </p:grpSpPr>
        <p:sp>
          <p:nvSpPr>
            <p:cNvPr id="274" name="弧形 273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5" name="弧形 274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6" name="群組 275"/>
          <p:cNvGrpSpPr/>
          <p:nvPr/>
        </p:nvGrpSpPr>
        <p:grpSpPr>
          <a:xfrm>
            <a:off x="7092280" y="1880968"/>
            <a:ext cx="1260000" cy="1260000"/>
            <a:chOff x="3455876" y="1376772"/>
            <a:chExt cx="1620180" cy="1620060"/>
          </a:xfrm>
        </p:grpSpPr>
        <p:sp>
          <p:nvSpPr>
            <p:cNvPr id="277" name="弧形 276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8" name="弧形 277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79" name="群組 278"/>
          <p:cNvGrpSpPr/>
          <p:nvPr/>
        </p:nvGrpSpPr>
        <p:grpSpPr>
          <a:xfrm>
            <a:off x="7524328" y="1448780"/>
            <a:ext cx="1260000" cy="1260000"/>
            <a:chOff x="3455876" y="1376772"/>
            <a:chExt cx="1620180" cy="1620060"/>
          </a:xfrm>
        </p:grpSpPr>
        <p:sp>
          <p:nvSpPr>
            <p:cNvPr id="280" name="弧形 279"/>
            <p:cNvSpPr/>
            <p:nvPr/>
          </p:nvSpPr>
          <p:spPr>
            <a:xfrm>
              <a:off x="3455876" y="191683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1" name="弧形 280"/>
            <p:cNvSpPr/>
            <p:nvPr/>
          </p:nvSpPr>
          <p:spPr>
            <a:xfrm rot="10800000">
              <a:off x="3995936" y="1376772"/>
              <a:ext cx="1080120" cy="1080000"/>
            </a:xfrm>
            <a:prstGeom prst="arc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83" name="文字方塊 282"/>
          <p:cNvSpPr txBox="1"/>
          <p:nvPr/>
        </p:nvSpPr>
        <p:spPr>
          <a:xfrm>
            <a:off x="641101" y="2780928"/>
            <a:ext cx="1374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樣式一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4" name="文字方塊 283"/>
          <p:cNvSpPr txBox="1"/>
          <p:nvPr/>
        </p:nvSpPr>
        <p:spPr>
          <a:xfrm>
            <a:off x="3167844" y="2780928"/>
            <a:ext cx="1332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樣式二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 2"/>
            </a:endParaRPr>
          </a:p>
          <a:p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5" name="文字方塊 284"/>
          <p:cNvSpPr txBox="1"/>
          <p:nvPr/>
        </p:nvSpPr>
        <p:spPr>
          <a:xfrm>
            <a:off x="6516216" y="27617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樣式三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6" name="文字方塊 285"/>
          <p:cNvSpPr txBox="1"/>
          <p:nvPr/>
        </p:nvSpPr>
        <p:spPr>
          <a:xfrm>
            <a:off x="323527" y="3356992"/>
            <a:ext cx="8496805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老師想做樣式八，會用到幾個           木條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?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請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將下列空格填完後，用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等差數列的第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n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 2"/>
              </a:rPr>
              <a:t>項公式做計算。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 2"/>
            </a:endParaRPr>
          </a:p>
          <a:p>
            <a:endParaRPr lang="en-US" altLang="zh-TW" sz="1050" b="1" dirty="0">
              <a:latin typeface="微軟正黑體" panose="020B0604030504040204" pitchFamily="34" charset="-120"/>
              <a:ea typeface="微軟正黑體" panose="020B0604030504040204" pitchFamily="34" charset="-120"/>
              <a:sym typeface="Wingdings 2"/>
            </a:endParaRPr>
          </a:p>
          <a:p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                                  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：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8" name="矩形 287"/>
          <p:cNvSpPr/>
          <p:nvPr/>
        </p:nvSpPr>
        <p:spPr>
          <a:xfrm>
            <a:off x="359532" y="980728"/>
            <a:ext cx="1800000" cy="1800200"/>
          </a:xfrm>
          <a:prstGeom prst="rect">
            <a:avLst/>
          </a:prstGeom>
          <a:noFill/>
          <a:ln w="1016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9" name="矩形 288"/>
          <p:cNvSpPr/>
          <p:nvPr/>
        </p:nvSpPr>
        <p:spPr>
          <a:xfrm>
            <a:off x="2411760" y="980728"/>
            <a:ext cx="2628292" cy="1800200"/>
          </a:xfrm>
          <a:prstGeom prst="rect">
            <a:avLst/>
          </a:prstGeom>
          <a:noFill/>
          <a:ln w="1016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0" name="矩形 289"/>
          <p:cNvSpPr/>
          <p:nvPr/>
        </p:nvSpPr>
        <p:spPr>
          <a:xfrm>
            <a:off x="5364088" y="980728"/>
            <a:ext cx="3528392" cy="1800200"/>
          </a:xfrm>
          <a:prstGeom prst="rect">
            <a:avLst/>
          </a:prstGeom>
          <a:noFill/>
          <a:ln w="1016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橢圓 1"/>
          <p:cNvSpPr/>
          <p:nvPr/>
        </p:nvSpPr>
        <p:spPr>
          <a:xfrm>
            <a:off x="5165778" y="3537012"/>
            <a:ext cx="155971" cy="12601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3" name="橢圓 252"/>
          <p:cNvSpPr/>
          <p:nvPr/>
        </p:nvSpPr>
        <p:spPr>
          <a:xfrm>
            <a:off x="5741842" y="3537012"/>
            <a:ext cx="155971" cy="12601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" name="直線接點 4"/>
          <p:cNvCxnSpPr/>
          <p:nvPr/>
        </p:nvCxnSpPr>
        <p:spPr>
          <a:xfrm>
            <a:off x="5040052" y="5092542"/>
            <a:ext cx="27364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4" name="直線接點 253"/>
          <p:cNvCxnSpPr/>
          <p:nvPr/>
        </p:nvCxnSpPr>
        <p:spPr>
          <a:xfrm>
            <a:off x="1151704" y="5101116"/>
            <a:ext cx="27364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033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51520" y="613137"/>
            <a:ext cx="8640960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    結</a:t>
            </a:r>
            <a:endParaRPr lang="zh-TW" altLang="en-US" sz="6000" b="1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1" name="群組 80"/>
          <p:cNvGrpSpPr/>
          <p:nvPr/>
        </p:nvGrpSpPr>
        <p:grpSpPr>
          <a:xfrm>
            <a:off x="71780" y="-99392"/>
            <a:ext cx="2520000" cy="2520000"/>
            <a:chOff x="3347864" y="1448780"/>
            <a:chExt cx="3240360" cy="3276365"/>
          </a:xfrm>
        </p:grpSpPr>
        <p:grpSp>
          <p:nvGrpSpPr>
            <p:cNvPr id="68" name="群組 67"/>
            <p:cNvGrpSpPr/>
            <p:nvPr/>
          </p:nvGrpSpPr>
          <p:grpSpPr>
            <a:xfrm>
              <a:off x="4427984" y="1448900"/>
              <a:ext cx="1620180" cy="1620060"/>
              <a:chOff x="3455876" y="1376772"/>
              <a:chExt cx="1620180" cy="1620060"/>
            </a:xfrm>
          </p:grpSpPr>
          <p:sp>
            <p:nvSpPr>
              <p:cNvPr id="69" name="弧形 68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0" name="弧形 69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71" name="群組 70"/>
            <p:cNvGrpSpPr/>
            <p:nvPr/>
          </p:nvGrpSpPr>
          <p:grpSpPr>
            <a:xfrm rot="5400000">
              <a:off x="3887864" y="1448840"/>
              <a:ext cx="1620180" cy="1620060"/>
              <a:chOff x="3455876" y="1376772"/>
              <a:chExt cx="1620180" cy="1620060"/>
            </a:xfrm>
          </p:grpSpPr>
          <p:sp>
            <p:nvSpPr>
              <p:cNvPr id="72" name="弧形 71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3" name="弧形 72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80" name="群組 79"/>
            <p:cNvGrpSpPr/>
            <p:nvPr/>
          </p:nvGrpSpPr>
          <p:grpSpPr>
            <a:xfrm>
              <a:off x="3347864" y="1988840"/>
              <a:ext cx="3240360" cy="2736305"/>
              <a:chOff x="3347864" y="1988840"/>
              <a:chExt cx="3240360" cy="2736305"/>
            </a:xfrm>
          </p:grpSpPr>
          <p:grpSp>
            <p:nvGrpSpPr>
              <p:cNvPr id="45" name="群組 44"/>
              <p:cNvGrpSpPr/>
              <p:nvPr/>
            </p:nvGrpSpPr>
            <p:grpSpPr>
              <a:xfrm>
                <a:off x="3887924" y="198884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38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30" name="弧形 29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31" name="弧形 30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40" name="弧形 39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41" name="弧形 40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42" name="群組 41"/>
              <p:cNvGrpSpPr/>
              <p:nvPr/>
            </p:nvGrpSpPr>
            <p:grpSpPr>
              <a:xfrm>
                <a:off x="4968044" y="198896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43" name="弧形 42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4" name="弧形 43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49" name="群組 48"/>
              <p:cNvGrpSpPr/>
              <p:nvPr/>
            </p:nvGrpSpPr>
            <p:grpSpPr>
              <a:xfrm rot="5400000">
                <a:off x="3887984" y="198890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50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54" name="弧形 53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55" name="弧形 54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51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52" name="弧形 51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53" name="弧形 52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56" name="群組 55"/>
              <p:cNvGrpSpPr/>
              <p:nvPr/>
            </p:nvGrpSpPr>
            <p:grpSpPr>
              <a:xfrm>
                <a:off x="3347864" y="252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57" name="弧形 56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8" name="弧形 57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59" name="群組 58"/>
              <p:cNvGrpSpPr/>
              <p:nvPr/>
            </p:nvGrpSpPr>
            <p:grpSpPr>
              <a:xfrm>
                <a:off x="3887924" y="3104964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60" name="弧形 59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1" name="弧形 60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65" name="群組 64"/>
              <p:cNvGrpSpPr/>
              <p:nvPr/>
            </p:nvGrpSpPr>
            <p:grpSpPr>
              <a:xfrm rot="5400000">
                <a:off x="3347924" y="198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66" name="弧形 65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7" name="弧形 66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74" name="群組 73"/>
              <p:cNvGrpSpPr/>
              <p:nvPr/>
            </p:nvGrpSpPr>
            <p:grpSpPr>
              <a:xfrm rot="16200000">
                <a:off x="4427924" y="3105025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75" name="弧形 74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6" name="弧形 75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77" name="群組 76"/>
              <p:cNvGrpSpPr/>
              <p:nvPr/>
            </p:nvGrpSpPr>
            <p:grpSpPr>
              <a:xfrm rot="16200000">
                <a:off x="4967984" y="2528961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78" name="弧形 77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9" name="弧形 78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  <p:grpSp>
        <p:nvGrpSpPr>
          <p:cNvPr id="252" name="群組 251"/>
          <p:cNvGrpSpPr/>
          <p:nvPr/>
        </p:nvGrpSpPr>
        <p:grpSpPr>
          <a:xfrm>
            <a:off x="6380918" y="-139032"/>
            <a:ext cx="2520000" cy="2520000"/>
            <a:chOff x="3347864" y="1448780"/>
            <a:chExt cx="3240360" cy="3276365"/>
          </a:xfrm>
        </p:grpSpPr>
        <p:grpSp>
          <p:nvGrpSpPr>
            <p:cNvPr id="253" name="群組 252"/>
            <p:cNvGrpSpPr/>
            <p:nvPr/>
          </p:nvGrpSpPr>
          <p:grpSpPr>
            <a:xfrm>
              <a:off x="4427984" y="1448900"/>
              <a:ext cx="1620180" cy="1620060"/>
              <a:chOff x="3455876" y="1376772"/>
              <a:chExt cx="1620180" cy="1620060"/>
            </a:xfrm>
          </p:grpSpPr>
          <p:sp>
            <p:nvSpPr>
              <p:cNvPr id="324" name="弧形 323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25" name="弧形 324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54" name="群組 253"/>
            <p:cNvGrpSpPr/>
            <p:nvPr/>
          </p:nvGrpSpPr>
          <p:grpSpPr>
            <a:xfrm rot="5400000">
              <a:off x="3887864" y="1448840"/>
              <a:ext cx="1620180" cy="1620060"/>
              <a:chOff x="3455876" y="1376772"/>
              <a:chExt cx="1620180" cy="1620060"/>
            </a:xfrm>
          </p:grpSpPr>
          <p:sp>
            <p:nvSpPr>
              <p:cNvPr id="322" name="弧形 321"/>
              <p:cNvSpPr/>
              <p:nvPr/>
            </p:nvSpPr>
            <p:spPr>
              <a:xfrm>
                <a:off x="3455876" y="191683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23" name="弧形 322"/>
              <p:cNvSpPr/>
              <p:nvPr/>
            </p:nvSpPr>
            <p:spPr>
              <a:xfrm rot="10800000">
                <a:off x="3995936" y="1376772"/>
                <a:ext cx="1080120" cy="1080000"/>
              </a:xfrm>
              <a:prstGeom prst="arc">
                <a:avLst/>
              </a:prstGeom>
              <a:ln w="1270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82" name="群組 281"/>
            <p:cNvGrpSpPr/>
            <p:nvPr/>
          </p:nvGrpSpPr>
          <p:grpSpPr>
            <a:xfrm>
              <a:off x="3347864" y="1988840"/>
              <a:ext cx="3240360" cy="2736305"/>
              <a:chOff x="3347864" y="1988840"/>
              <a:chExt cx="3240360" cy="2736305"/>
            </a:xfrm>
          </p:grpSpPr>
          <p:grpSp>
            <p:nvGrpSpPr>
              <p:cNvPr id="287" name="群組 286"/>
              <p:cNvGrpSpPr/>
              <p:nvPr/>
            </p:nvGrpSpPr>
            <p:grpSpPr>
              <a:xfrm>
                <a:off x="3887924" y="198884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316" name="群組 315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320" name="弧形 319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321" name="弧形 320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317" name="群組 316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318" name="弧形 317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319" name="弧形 318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291" name="群組 290"/>
              <p:cNvGrpSpPr/>
              <p:nvPr/>
            </p:nvGrpSpPr>
            <p:grpSpPr>
              <a:xfrm>
                <a:off x="4968044" y="198896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314" name="弧形 313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15" name="弧形 314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92" name="群組 291"/>
              <p:cNvGrpSpPr/>
              <p:nvPr/>
            </p:nvGrpSpPr>
            <p:grpSpPr>
              <a:xfrm rot="5400000">
                <a:off x="3887984" y="1988900"/>
                <a:ext cx="2160240" cy="2160120"/>
                <a:chOff x="3023828" y="1844824"/>
                <a:chExt cx="2160240" cy="2160120"/>
              </a:xfrm>
            </p:grpSpPr>
            <p:grpSp>
              <p:nvGrpSpPr>
                <p:cNvPr id="308" name="群組 37"/>
                <p:cNvGrpSpPr/>
                <p:nvPr/>
              </p:nvGrpSpPr>
              <p:grpSpPr>
                <a:xfrm>
                  <a:off x="3023828" y="184482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312" name="弧形 311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313" name="弧形 312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grpSp>
              <p:nvGrpSpPr>
                <p:cNvPr id="309" name="群組 38"/>
                <p:cNvGrpSpPr/>
                <p:nvPr/>
              </p:nvGrpSpPr>
              <p:grpSpPr>
                <a:xfrm>
                  <a:off x="3563888" y="2384884"/>
                  <a:ext cx="1620180" cy="1620060"/>
                  <a:chOff x="3455876" y="1376772"/>
                  <a:chExt cx="1620180" cy="1620060"/>
                </a:xfrm>
              </p:grpSpPr>
              <p:sp>
                <p:nvSpPr>
                  <p:cNvPr id="310" name="弧形 309"/>
                  <p:cNvSpPr/>
                  <p:nvPr/>
                </p:nvSpPr>
                <p:spPr>
                  <a:xfrm>
                    <a:off x="3455876" y="191683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311" name="弧形 310"/>
                  <p:cNvSpPr/>
                  <p:nvPr/>
                </p:nvSpPr>
                <p:spPr>
                  <a:xfrm rot="10800000">
                    <a:off x="3995936" y="1376772"/>
                    <a:ext cx="1080120" cy="1080000"/>
                  </a:xfrm>
                  <a:prstGeom prst="arc">
                    <a:avLst/>
                  </a:prstGeom>
                  <a:ln w="1270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</p:grpSp>
          <p:grpSp>
            <p:nvGrpSpPr>
              <p:cNvPr id="293" name="群組 292"/>
              <p:cNvGrpSpPr/>
              <p:nvPr/>
            </p:nvGrpSpPr>
            <p:grpSpPr>
              <a:xfrm>
                <a:off x="3347864" y="252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306" name="弧形 305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07" name="弧形 306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94" name="群組 293"/>
              <p:cNvGrpSpPr/>
              <p:nvPr/>
            </p:nvGrpSpPr>
            <p:grpSpPr>
              <a:xfrm>
                <a:off x="3887924" y="3104964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304" name="弧形 303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05" name="弧形 304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95" name="群組 294"/>
              <p:cNvGrpSpPr/>
              <p:nvPr/>
            </p:nvGrpSpPr>
            <p:grpSpPr>
              <a:xfrm rot="5400000">
                <a:off x="3347924" y="1988900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302" name="弧形 301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03" name="弧形 302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96" name="群組 295"/>
              <p:cNvGrpSpPr/>
              <p:nvPr/>
            </p:nvGrpSpPr>
            <p:grpSpPr>
              <a:xfrm rot="16200000">
                <a:off x="4427924" y="3105025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300" name="弧形 299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01" name="弧形 300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97" name="群組 296"/>
              <p:cNvGrpSpPr/>
              <p:nvPr/>
            </p:nvGrpSpPr>
            <p:grpSpPr>
              <a:xfrm rot="16200000">
                <a:off x="4967984" y="2528961"/>
                <a:ext cx="1620180" cy="1620060"/>
                <a:chOff x="3455876" y="1376772"/>
                <a:chExt cx="1620180" cy="1620060"/>
              </a:xfrm>
            </p:grpSpPr>
            <p:sp>
              <p:nvSpPr>
                <p:cNvPr id="298" name="弧形 297"/>
                <p:cNvSpPr/>
                <p:nvPr/>
              </p:nvSpPr>
              <p:spPr>
                <a:xfrm>
                  <a:off x="3455876" y="191683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99" name="弧形 298"/>
                <p:cNvSpPr/>
                <p:nvPr/>
              </p:nvSpPr>
              <p:spPr>
                <a:xfrm rot="10800000">
                  <a:off x="3995936" y="1376772"/>
                  <a:ext cx="1080120" cy="1080000"/>
                </a:xfrm>
                <a:prstGeom prst="arc">
                  <a:avLst/>
                </a:prstGeom>
                <a:ln w="1270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</p:spTree>
    <p:extLst>
      <p:ext uri="{BB962C8B-B14F-4D97-AF65-F5344CB8AC3E}">
        <p14:creationId xmlns="" xmlns:p14="http://schemas.microsoft.com/office/powerpoint/2010/main" val="27954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431540" y="3146191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8800" y="2606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475656" y="1708936"/>
            <a:ext cx="594066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樂透</a:t>
            </a:r>
            <a:r>
              <a:rPr lang="zh-TW" altLang="en-US" sz="6600" b="1" dirty="0" smtClean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開獎號碼</a:t>
            </a:r>
            <a:endParaRPr lang="zh-TW" altLang="en-US" sz="6600" b="1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270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431540" y="3146191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6752" y="1808820"/>
            <a:ext cx="8568952" cy="584775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請問，下面這一串數字是數列嗎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758471" y="427567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</a:t>
            </a:r>
            <a:endParaRPr lang="zh-TW" altLang="en-US" sz="4800" dirty="0">
              <a:solidFill>
                <a:srgbClr val="0070C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887924" y="4287286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solidFill>
                  <a:srgbClr val="0070C0"/>
                </a:solidFill>
                <a:sym typeface="Wingdings 2"/>
              </a:rPr>
              <a:t></a:t>
            </a:r>
            <a:endParaRPr lang="zh-TW" altLang="en-US" sz="4800" dirty="0">
              <a:solidFill>
                <a:srgbClr val="0070C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447764" y="4290191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4611228" y="4274402"/>
            <a:ext cx="1652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不是</a:t>
            </a:r>
            <a:endParaRPr lang="zh-TW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8800" y="2606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888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033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109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791580" y="1160748"/>
            <a:ext cx="770485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數列：由左自右排的一串數字</a:t>
            </a:r>
            <a:endParaRPr lang="zh-TW" altLang="en-US" sz="4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496" y="3601469"/>
            <a:ext cx="7704856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  </a:t>
            </a:r>
            <a:r>
              <a:rPr lang="zh-TW" altLang="en-US" sz="4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11560" y="2645040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10 , 8 , 3 , 2 , 15 , 6 , 3</a:t>
            </a:r>
            <a:endParaRPr lang="zh-TW" altLang="en-US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19572" y="1952836"/>
            <a:ext cx="7704856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項數   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endParaRPr lang="zh-TW" altLang="en-US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85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4533</TotalTime>
  <Words>6577</Words>
  <Application>Microsoft Office PowerPoint</Application>
  <PresentationFormat>如螢幕大小 (4:3)</PresentationFormat>
  <Paragraphs>463</Paragraphs>
  <Slides>43</Slides>
  <Notes>43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43</vt:i4>
      </vt:variant>
    </vt:vector>
  </HeadingPairs>
  <TitlesOfParts>
    <vt:vector size="44" baseType="lpstr">
      <vt:lpstr>公正</vt:lpstr>
      <vt:lpstr>等差數列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  <vt:lpstr>投影片 25</vt:lpstr>
      <vt:lpstr>投影片 26</vt:lpstr>
      <vt:lpstr>投影片 27</vt:lpstr>
      <vt:lpstr>投影片 28</vt:lpstr>
      <vt:lpstr>投影片 29</vt:lpstr>
      <vt:lpstr>投影片 30</vt:lpstr>
      <vt:lpstr>投影片 31</vt:lpstr>
      <vt:lpstr>投影片 32</vt:lpstr>
      <vt:lpstr>投影片 33</vt:lpstr>
      <vt:lpstr>投影片 34</vt:lpstr>
      <vt:lpstr>投影片 35</vt:lpstr>
      <vt:lpstr>投影片 36</vt:lpstr>
      <vt:lpstr>投影片 37</vt:lpstr>
      <vt:lpstr>投影片 38</vt:lpstr>
      <vt:lpstr>投影片 39</vt:lpstr>
      <vt:lpstr>投影片 40</vt:lpstr>
      <vt:lpstr>投影片 41</vt:lpstr>
      <vt:lpstr>投影片 42</vt:lpstr>
      <vt:lpstr>投影片 43</vt:lpstr>
    </vt:vector>
  </TitlesOfParts>
  <Company>jolina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sister</dc:creator>
  <cp:lastModifiedBy>HABOOK</cp:lastModifiedBy>
  <cp:revision>407</cp:revision>
  <dcterms:created xsi:type="dcterms:W3CDTF">2004-10-24T05:09:23Z</dcterms:created>
  <dcterms:modified xsi:type="dcterms:W3CDTF">2016-12-01T00:41:04Z</dcterms:modified>
</cp:coreProperties>
</file>