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42" r:id="rId2"/>
    <p:sldId id="335" r:id="rId3"/>
    <p:sldId id="325" r:id="rId4"/>
    <p:sldId id="338" r:id="rId5"/>
    <p:sldId id="329" r:id="rId6"/>
    <p:sldId id="256" r:id="rId7"/>
    <p:sldId id="267" r:id="rId8"/>
    <p:sldId id="258" r:id="rId9"/>
    <p:sldId id="266" r:id="rId10"/>
    <p:sldId id="268" r:id="rId11"/>
    <p:sldId id="264" r:id="rId12"/>
    <p:sldId id="317" r:id="rId13"/>
    <p:sldId id="275" r:id="rId14"/>
    <p:sldId id="298" r:id="rId15"/>
    <p:sldId id="305" r:id="rId16"/>
    <p:sldId id="299" r:id="rId17"/>
    <p:sldId id="313" r:id="rId18"/>
    <p:sldId id="312" r:id="rId19"/>
    <p:sldId id="314" r:id="rId20"/>
    <p:sldId id="347" r:id="rId21"/>
    <p:sldId id="348" r:id="rId22"/>
    <p:sldId id="349" r:id="rId23"/>
    <p:sldId id="301" r:id="rId24"/>
    <p:sldId id="302" r:id="rId25"/>
    <p:sldId id="315" r:id="rId26"/>
    <p:sldId id="307" r:id="rId27"/>
    <p:sldId id="308" r:id="rId28"/>
    <p:sldId id="309" r:id="rId29"/>
    <p:sldId id="345" r:id="rId30"/>
    <p:sldId id="346" r:id="rId31"/>
    <p:sldId id="330" r:id="rId32"/>
    <p:sldId id="331" r:id="rId33"/>
    <p:sldId id="332" r:id="rId34"/>
    <p:sldId id="282" r:id="rId35"/>
    <p:sldId id="327" r:id="rId36"/>
    <p:sldId id="321" r:id="rId37"/>
    <p:sldId id="339" r:id="rId38"/>
    <p:sldId id="340" r:id="rId39"/>
    <p:sldId id="326" r:id="rId40"/>
    <p:sldId id="341" r:id="rId41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0" autoAdjust="0"/>
    <p:restoredTop sz="96836" autoAdjust="0"/>
  </p:normalViewPr>
  <p:slideViewPr>
    <p:cSldViewPr>
      <p:cViewPr>
        <p:scale>
          <a:sx n="75" d="100"/>
          <a:sy n="75" d="100"/>
        </p:scale>
        <p:origin x="-1536" y="-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B185E-E43D-46D1-BF8B-1EAD135209B7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96543-8F34-4545-BA1D-DF3FA27D73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32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919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889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626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46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626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921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001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50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71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194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60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007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048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091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564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725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350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218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76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27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22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086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49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03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626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6543-8F34-4545-BA1D-DF3FA27D733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9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95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92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743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60973"/>
            <a:ext cx="7772400" cy="1021556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3688" y="1597819"/>
            <a:ext cx="6552728" cy="11025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92" y="49954"/>
            <a:ext cx="1685897" cy="127965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80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74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31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6909" y="273844"/>
            <a:ext cx="7269632" cy="9941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44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23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7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659173"/>
            <a:ext cx="2949178" cy="110663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1025391"/>
            <a:ext cx="4629150" cy="33703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765805"/>
            <a:ext cx="2949178" cy="263593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40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638088"/>
            <a:ext cx="2949178" cy="111286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750954"/>
            <a:ext cx="2949178" cy="26507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7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0551" y="273844"/>
            <a:ext cx="722479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76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Adobe 繁黑體 Std B" panose="020B0700000000000000" pitchFamily="34" charset="-120"/>
          <a:ea typeface="Adobe 繁黑體 Std B" panose="020B0700000000000000" pitchFamily="34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Adobe 繁黑體 Std B" panose="020B0700000000000000" pitchFamily="34" charset="-120"/>
          <a:ea typeface="Adobe 繁黑體 Std B" panose="020B0700000000000000" pitchFamily="34" charset="-12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dobe 繁黑體 Std B" panose="020B0700000000000000" pitchFamily="34" charset="-120"/>
          <a:ea typeface="Adobe 繁黑體 Std B" panose="020B0700000000000000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Adobe 繁黑體 Std B" panose="020B0700000000000000" pitchFamily="34" charset="-120"/>
          <a:ea typeface="Adobe 繁黑體 Std B" panose="020B0700000000000000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dobe 繁黑體 Std B" panose="020B0700000000000000" pitchFamily="34" charset="-120"/>
          <a:ea typeface="Adobe 繁黑體 Std B" panose="020B0700000000000000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dobe 繁黑體 Std B" panose="020B0700000000000000" pitchFamily="34" charset="-120"/>
          <a:ea typeface="Adobe 繁黑體 Std B" panose="020B0700000000000000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ctrTitle"/>
          </p:nvPr>
        </p:nvSpPr>
        <p:spPr>
          <a:xfrm>
            <a:off x="955639" y="1131048"/>
            <a:ext cx="8001001" cy="1377977"/>
          </a:xfrm>
          <a:prstGeom prst="rect">
            <a:avLst/>
          </a:prstGeom>
          <a:ln w="12700"/>
        </p:spPr>
        <p:txBody>
          <a:bodyPr anchor="t">
            <a:normAutofit fontScale="90000"/>
          </a:bodyPr>
          <a:lstStyle/>
          <a:p>
            <a:pPr marL="57797" marR="57797" algn="l">
              <a:lnSpc>
                <a:spcPct val="120000"/>
              </a:lnSpc>
              <a:defRPr sz="1800">
                <a:uFillTx/>
              </a:defRPr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>教與學大數據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> </a:t>
            </a:r>
            <a:r>
              <a:rPr lang="en-US" altLang="zh-TW" sz="2400" b="1" dirty="0" smtClean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>Part2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/>
            </a:r>
            <a:br>
              <a:rPr lang="en-US" altLang="zh-TW" sz="2400" b="1" dirty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</a:br>
            <a:r>
              <a:rPr lang="zh-TW" altLang="en-US" sz="3100" b="1" dirty="0" smtClean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>規模型數據應用</a:t>
            </a:r>
            <a:r>
              <a:rPr lang="en-US" altLang="zh-TW" sz="3100" b="1" dirty="0" smtClean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>-</a:t>
            </a:r>
            <a:r>
              <a:rPr lang="zh-TW" altLang="en-US" sz="3100" b="1" dirty="0" smtClean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>智慧學習競賽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/>
            </a:r>
            <a:br>
              <a:rPr lang="en-US" altLang="zh-TW" sz="2400" b="1" dirty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</a:br>
            <a:r>
              <a:rPr lang="en-US" altLang="zh-TW" sz="1800" b="1" dirty="0" smtClean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>Application of </a:t>
            </a:r>
            <a:r>
              <a:rPr lang="en-US" altLang="zh-TW" sz="1800" b="1" dirty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>M</a:t>
            </a:r>
            <a:r>
              <a:rPr lang="en-US" altLang="zh-TW" sz="1800" b="1" dirty="0" smtClean="0">
                <a:solidFill>
                  <a:srgbClr val="FFFFFF"/>
                </a:solidFill>
                <a:effectLst>
                  <a:outerShdw dist="45264" dir="2700000" rotWithShape="0">
                    <a:srgbClr val="000000">
                      <a:alpha val="33333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"/>
              </a:rPr>
              <a:t>assive Learning Data – Smart Learning Contest</a:t>
            </a:r>
            <a:endParaRPr sz="2000" b="1" dirty="0">
              <a:effectLst>
                <a:outerShdw dist="45264" dir="2700000" rotWithShape="0">
                  <a:srgbClr val="000000">
                    <a:alpha val="33333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Helvetica"/>
            </a:endParaRPr>
          </a:p>
        </p:txBody>
      </p:sp>
      <p:sp>
        <p:nvSpPr>
          <p:cNvPr id="359" name="Shape 359"/>
          <p:cNvSpPr>
            <a:spLocks noGrp="1"/>
          </p:cNvSpPr>
          <p:nvPr>
            <p:ph type="subTitle" idx="1"/>
          </p:nvPr>
        </p:nvSpPr>
        <p:spPr>
          <a:xfrm>
            <a:off x="1154624" y="2914104"/>
            <a:ext cx="6858000" cy="1241822"/>
          </a:xfrm>
          <a:prstGeom prst="rect">
            <a:avLst/>
          </a:prstGeom>
          <a:ln w="12700"/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TW" sz="2000" b="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2016.12.01(</a:t>
            </a:r>
            <a:r>
              <a:rPr lang="zh-TW" altLang="en-US" sz="2000" b="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四</a:t>
            </a:r>
            <a:r>
              <a:rPr lang="en-US" altLang="zh-TW" sz="2000" b="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)</a:t>
            </a: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b="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台北</a:t>
            </a:r>
            <a:r>
              <a:rPr lang="en-US" altLang="zh-TW" sz="2000" b="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 Taipei</a:t>
            </a: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lang="zh-TW" altLang="en-US" sz="2000" b="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梁仁</a:t>
            </a:r>
            <a:r>
              <a:rPr lang="zh-TW" altLang="en-US" sz="2000" b="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楷 </a:t>
            </a:r>
            <a:r>
              <a:rPr lang="en-US" altLang="zh-TW" sz="2000" b="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Steven Liang</a:t>
            </a:r>
            <a:endParaRPr lang="zh-CN" altLang="en-US" sz="2000" b="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098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94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競賽基本資訊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7804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名稱：</a:t>
            </a:r>
            <a:r>
              <a:rPr lang="en-US" altLang="zh-TW" sz="31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31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第十五屆兩岸智慧學習競賽</a:t>
            </a:r>
            <a:endParaRPr lang="en-US" altLang="zh-TW" sz="31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賽區：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台灣、寧波、成都</a:t>
            </a:r>
            <a:endParaRPr lang="en-US" altLang="zh-TW" sz="3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競賽科目：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語文閱讀、</a:t>
            </a:r>
            <a:r>
              <a:rPr lang="zh-TW" altLang="en-US" sz="3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endParaRPr lang="en-US" altLang="zh-TW" sz="3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參與對象：</a:t>
            </a:r>
            <a:r>
              <a:rPr lang="zh-TW" altLang="en-US" sz="3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四年級</a:t>
            </a:r>
            <a:r>
              <a:rPr lang="en-US" altLang="zh-TW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語文閱讀</a:t>
            </a:r>
            <a:r>
              <a:rPr lang="en-US" altLang="zh-TW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、五或六</a:t>
            </a:r>
            <a:r>
              <a:rPr lang="zh-TW" altLang="en-US" sz="3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3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lang="en-US" altLang="zh-TW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只有台灣</a:t>
            </a:r>
            <a:r>
              <a:rPr lang="en-US" altLang="zh-TW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報名方式：</a:t>
            </a:r>
            <a:r>
              <a:rPr lang="zh-TW" altLang="en-US" sz="3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以學校為單位報名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</a:t>
            </a:r>
            <a:endParaRPr lang="en-US" altLang="zh-TW" sz="3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參賽要求：</a:t>
            </a:r>
            <a:r>
              <a:rPr lang="zh-TW" altLang="en-US" sz="3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必須全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學年參賽</a:t>
            </a:r>
            <a:endParaRPr lang="en-US" altLang="zh-TW" sz="3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7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命題單位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05576"/>
            <a:ext cx="8435280" cy="3888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語文閱讀：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由台北</a:t>
            </a:r>
            <a:r>
              <a:rPr lang="zh-TW" altLang="en-US" sz="24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教育大學許育健教授及團隊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英語：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由財團法人語言訓練測驗中心</a:t>
            </a:r>
            <a:r>
              <a:rPr lang="en-US" altLang="zh-TW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(LTTC)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之「全民英檢」</a:t>
            </a:r>
            <a:r>
              <a:rPr lang="en-US" altLang="zh-TW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(GEPT)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、「小學英檢」</a:t>
            </a:r>
            <a:r>
              <a:rPr lang="en-US" altLang="zh-TW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(GEPT Kids)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63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PIRLS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200151"/>
            <a:ext cx="8686800" cy="3394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PIRLS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將閱讀理解分為四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層次：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提取訊息、推論訊息、整合詮釋、比較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endParaRPr lang="en-US" altLang="zh-TW" sz="24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是藉由兩大文類──</a:t>
            </a:r>
            <a:r>
              <a:rPr lang="zh-TW" altLang="en-US" sz="24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的閱讀材料，加上設計良好的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0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672408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競賽時間：</a:t>
            </a:r>
            <a:r>
              <a:rPr lang="en-US" altLang="zh-TW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競賽地點：</a:t>
            </a:r>
            <a:r>
              <a:rPr lang="zh-TW" altLang="en-US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各參賽校班級在原班級進行</a:t>
            </a:r>
            <a:endParaRPr lang="en-US" altLang="zh-TW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測驗方式：</a:t>
            </a:r>
            <a:r>
              <a:rPr lang="zh-TW" altLang="en-US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提供題本與答題卷，使用</a:t>
            </a:r>
            <a:r>
              <a:rPr lang="en-US" altLang="zh-TW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2B</a:t>
            </a:r>
            <a:r>
              <a:rPr lang="zh-TW" altLang="en-US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鉛筆填答</a:t>
            </a:r>
            <a:endParaRPr lang="en-US" altLang="zh-TW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閱卷方式：</a:t>
            </a:r>
            <a:r>
              <a:rPr lang="zh-TW" altLang="en-US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採用集中方式，以自動網路閱卷系統自動掃描閱卷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設備到位的智慧學區可以採用</a:t>
            </a:r>
            <a:r>
              <a:rPr lang="en-US" altLang="zh-TW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IRS</a:t>
            </a:r>
            <a:r>
              <a:rPr lang="zh-TW" altLang="en-US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方式進行</a:t>
            </a:r>
            <a:endParaRPr lang="en-US" altLang="zh-TW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7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初賽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94243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獎勵方式：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語文標竿學校獎</a:t>
            </a:r>
          </a:p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英語標竿學校獎</a:t>
            </a:r>
          </a:p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語文先鋒獎：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取各校前</a:t>
            </a:r>
            <a:r>
              <a:rPr lang="en-US" altLang="zh-TW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學生進入決賽</a:t>
            </a:r>
            <a:endParaRPr lang="zh-TW" altLang="en-US" sz="24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英語先鋒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獎：</a:t>
            </a:r>
            <a:r>
              <a:rPr lang="zh-TW" altLang="en-US" sz="24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取各校前</a:t>
            </a:r>
            <a:r>
              <a:rPr lang="en-US" altLang="zh-TW" sz="24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24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學生進入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決賽</a:t>
            </a:r>
          </a:p>
          <a:p>
            <a:pPr>
              <a:lnSpc>
                <a:spcPct val="150000"/>
              </a:lnSpc>
              <a:buNone/>
            </a:pP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buNone/>
            </a:pPr>
            <a:endParaRPr lang="en-US" altLang="zh-TW" sz="3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25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01062"/>
            <a:ext cx="8229600" cy="3942438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決賽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：集中在各中心學校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評量賽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538163" lvl="2" indent="-342900"/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語文：</a:t>
            </a:r>
            <a:r>
              <a:rPr lang="en-US" altLang="zh-CN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分鐘閱讀，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CN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IRS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作答，答對率高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CN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70%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endParaRPr lang="zh-CN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lvl="2" indent="-342900"/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英語：使用</a:t>
            </a:r>
            <a:r>
              <a:rPr lang="en-US" altLang="zh-CN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IRS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，每題時間</a:t>
            </a:r>
            <a:r>
              <a:rPr lang="en-US" altLang="zh-CN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秒，答對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率高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CN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70%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lvl="2" indent="-342900"/>
            <a:endParaRPr lang="zh-CN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挑戰賽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marL="538163" lvl="2" indent="-34290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語文：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分鐘閱讀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CN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IRS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淘汰賽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lvl="2" indent="-342900"/>
            <a:r>
              <a:rPr lang="zh-CN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IRS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淘汰賽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lvl="2" indent="-342900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各選出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7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歷屆活動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05576"/>
            <a:ext cx="3888432" cy="1944216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05576"/>
            <a:ext cx="3888432" cy="194421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331640" y="454455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88024" y="4566976"/>
            <a:ext cx="338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逐題淘汰後，人數逐漸減少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內容版面配置區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949792"/>
            <a:ext cx="3888432" cy="194421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992092"/>
            <a:ext cx="38884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歷屆決賽活動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23" y="1129258"/>
            <a:ext cx="3978664" cy="198933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687" y="3027610"/>
            <a:ext cx="3888432" cy="194421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23" y="3050232"/>
            <a:ext cx="3978664" cy="198933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687" y="1129258"/>
            <a:ext cx="38884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80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歷屆決賽活動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67774"/>
            <a:ext cx="3240000" cy="16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81" y="3057984"/>
            <a:ext cx="3240000" cy="16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653648"/>
            <a:ext cx="5076564" cy="253828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62290" y="4245936"/>
            <a:ext cx="179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頒獎與合影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140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ac\Home\Desktop\案例一(教學與學習型為數據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1550"/>
            <a:ext cx="6078645" cy="34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2016</a:t>
            </a:r>
            <a:r>
              <a:rPr lang="zh-TW" altLang="en-US" dirty="0" smtClean="0"/>
              <a:t>活動花絮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1" y="1059582"/>
            <a:ext cx="3289235" cy="185019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83618"/>
            <a:ext cx="5063693" cy="28483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2" y="3139303"/>
            <a:ext cx="2276872" cy="170765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869232" y="9817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江北賽區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9373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2016</a:t>
            </a:r>
            <a:r>
              <a:rPr lang="zh-TW" altLang="en-US" dirty="0" smtClean="0"/>
              <a:t>活動花絮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/>
        </p:blipFill>
        <p:spPr>
          <a:xfrm>
            <a:off x="5364088" y="1059582"/>
            <a:ext cx="3527952" cy="172314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1" y="1491630"/>
            <a:ext cx="4621305" cy="23031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66" y="3111810"/>
            <a:ext cx="3495074" cy="174184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108264" y="38442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台北賽區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8609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2016</a:t>
            </a:r>
            <a:r>
              <a:rPr lang="zh-TW" altLang="en-US" dirty="0" smtClean="0"/>
              <a:t>活動花絮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83618"/>
            <a:ext cx="4536502" cy="2268252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18890"/>
            <a:ext cx="3229755" cy="161487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/>
          <a:stretch/>
        </p:blipFill>
        <p:spPr>
          <a:xfrm>
            <a:off x="683569" y="3057804"/>
            <a:ext cx="3175743" cy="157532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652120" y="3700061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屏東賽區 頒獎與合影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19672" y="4639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流程說明</a:t>
            </a:r>
            <a:endParaRPr lang="zh-TW" altLang="en-US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5725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競賽活動應用與價值舉例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87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為學生進行學習健康檢查</a:t>
            </a: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智慧學習競賽，以競賽促進評量。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競賽完畢即可得到專業、全面而深入的能力檢測。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每一位學生能獲得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診斷報告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每一位老師能獲得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診斷報告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每一所學校能獲得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班際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診斷報告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每一個學區能獲得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校際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診斷報告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8032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學生診斷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案例</a:t>
            </a: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28600" y="1200151"/>
            <a:ext cx="4991061" cy="3394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準定位能力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分佈，學生優勢、加強點一目了然！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自動指出複習目標、提醒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學生，學習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更有效率！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77" y="-4500"/>
            <a:ext cx="3631867" cy="51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班級診斷報告案例</a:t>
            </a: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30" y="1051145"/>
            <a:ext cx="4491270" cy="19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08" y="3134925"/>
            <a:ext cx="4536505" cy="200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-36512" y="1200151"/>
            <a:ext cx="464251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bg1"/>
                </a:solidFill>
              </a:rPr>
              <a:t>學生診斷分析，掌握學生學習穩定程度，精確了解學生學習情況！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bg1"/>
                </a:solidFill>
              </a:rPr>
              <a:t>試題落點分析，了解試題與本班孩子的匹配狀況！</a:t>
            </a:r>
            <a:endParaRPr lang="en-US" altLang="zh-TW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班際診斷報告案例</a:t>
            </a: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-36511" y="1200151"/>
            <a:ext cx="42484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bg1"/>
                </a:solidFill>
              </a:rPr>
              <a:t>透過班際診斷報告，了解學年表現分布情形，一目了然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bg1"/>
                </a:solidFill>
              </a:rPr>
              <a:t>領導可立即知曉各班學習成效，給予補強支持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400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71550"/>
            <a:ext cx="4288160" cy="21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40" y="3090599"/>
            <a:ext cx="4292352" cy="20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5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班際診斷報告案例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64089" y="4671015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各班班級雷達圖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40" y="1165919"/>
            <a:ext cx="2731884" cy="3874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6" y="3108666"/>
            <a:ext cx="4422339" cy="1931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77" y="1168159"/>
            <a:ext cx="4422338" cy="1940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學區診斷報告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4" y="1282534"/>
            <a:ext cx="871486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966297" y="4623978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得分率長條圖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80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智慧課堂學習數據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33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學區診斷報告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03598"/>
            <a:ext cx="8760071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966297" y="4623978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標準差</a:t>
            </a:r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長條圖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81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濟南歷下區智慧學習統計</a:t>
            </a: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05576"/>
            <a:ext cx="8229600" cy="37804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由智慧學區運用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原本的成就測驗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模擬考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期中末考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科目：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全科</a:t>
            </a: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參與規模：</a:t>
            </a:r>
            <a:r>
              <a:rPr lang="en-US" altLang="zh-TW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</a:t>
            </a:r>
            <a:r>
              <a:rPr lang="en-US" altLang="zh-TW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143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個班級</a:t>
            </a:r>
            <a:r>
              <a:rPr lang="en-US" altLang="zh-TW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6657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名學生</a:t>
            </a:r>
          </a:p>
          <a:p>
            <a:pPr>
              <a:lnSpc>
                <a:spcPct val="150000"/>
              </a:lnSpc>
            </a:pPr>
            <a:r>
              <a:rPr lang="zh-TW" altLang="en-US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參與對象：</a:t>
            </a:r>
            <a:r>
              <a:rPr lang="zh-TW" altLang="en-US" sz="3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區初中</a:t>
            </a: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實施方法：採初賽大量自動閱卷形式</a:t>
            </a:r>
            <a:endParaRPr lang="zh-TW" altLang="en-US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7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濟南歷下區統計分析舉例</a:t>
            </a: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 descr="\\Mac\Home\Desktop\螢幕快照 2016-11-29 下午10.28.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4" y="1033295"/>
            <a:ext cx="3597287" cy="18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Mac\Home\Desktop\螢幕快照 2016-11-29 下午10.29.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90" y="1033295"/>
            <a:ext cx="4035648" cy="18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Mac\Home\Desktop\螢幕快照 2016-11-29 下午10.28.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28" y="3066041"/>
            <a:ext cx="4035650" cy="17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\\Mac\Home\Desktop\螢幕快照 2016-11-29 下午10.30.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5" y="3066041"/>
            <a:ext cx="3588406" cy="17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Mac\Home\Desktop\螢幕快照 2016-11-29 下午10.31.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9267"/>
            <a:ext cx="1121073" cy="10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智慧學習競賽總結</a:t>
            </a: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398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200" kern="1200" dirty="0" smtClean="0">
                <a:solidFill>
                  <a:srgbClr val="FFC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以競賽活動促進長期目標學習</a:t>
            </a: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了解各學習向度的強弱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能針對性地加強</a:t>
            </a: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了解學區內學校的差異性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</a:t>
            </a:r>
            <a:r>
              <a:rPr lang="zh-TW" altLang="en-US" sz="3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數據支持</a:t>
            </a:r>
            <a:r>
              <a:rPr lang="zh-TW" altLang="en-US" sz="3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辦學</a:t>
            </a:r>
          </a:p>
          <a:p>
            <a:pPr>
              <a:lnSpc>
                <a:spcPct val="150000"/>
              </a:lnSpc>
            </a:pP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每年做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持續做</a:t>
            </a: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歷史性的數據分析將能產生更有意義的運用</a:t>
            </a:r>
          </a:p>
          <a:p>
            <a:pPr>
              <a:lnSpc>
                <a:spcPct val="150000"/>
              </a:lnSpc>
            </a:pPr>
            <a:endParaRPr lang="zh-TW" altLang="en-US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3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56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1131590"/>
            <a:ext cx="7772400" cy="282631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請踴躍參與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智慧學習競賽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用教育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4084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價值與應用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學生自己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教育決策者</a:t>
            </a:r>
          </a:p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智慧數據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量身打造的</a:t>
            </a:r>
          </a:p>
        </p:txBody>
      </p:sp>
      <p:sp>
        <p:nvSpPr>
          <p:cNvPr id="4" name="矩形 3"/>
          <p:cNvSpPr/>
          <p:nvPr/>
        </p:nvSpPr>
        <p:spPr>
          <a:xfrm>
            <a:off x="4453217" y="24332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TW" dirty="0"/>
              <a:t> 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53217" y="24332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3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課堂學習活動數據</a:t>
            </a:r>
            <a:r>
              <a:rPr kumimoji="1" lang="en-US" altLang="zh-TW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LA</a:t>
            </a:r>
            <a:endParaRPr kumimoji="1"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與學習表現相關的數據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評量結果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思考想法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筆記</a:t>
            </a:r>
            <a:r>
              <a:rPr kumimoji="1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解題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發問內容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回答內容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朗讀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r>
              <a:rPr kumimoji="1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表演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小組產出</a:t>
            </a:r>
          </a:p>
        </p:txBody>
      </p:sp>
    </p:spTree>
    <p:extLst>
      <p:ext uri="{BB962C8B-B14F-4D97-AF65-F5344CB8AC3E}">
        <p14:creationId xmlns:p14="http://schemas.microsoft.com/office/powerpoint/2010/main" val="15895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標記性評價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加分累計型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守規矩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幫助別人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校內服務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社區服務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投入合作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特別榮譽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參加活動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發言良好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作業優良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用心學習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閱讀數量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破壞規矩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遲到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霸凌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順手牽羊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曠課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沒交作業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可以定義 各積分類型標籤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各向度評語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預設積分</a:t>
            </a:r>
          </a:p>
          <a:p>
            <a:pPr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學習評價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計次型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美術作品成績： 區分作品呈现、线条使用、动手制作、作品想象力等向度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音樂：音准、声音优美科学用嗓、节奏、艺术表现力、音乐知识要素、合作伴奏等向度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语文：拼音、生字词、句子表达、看图写话等向度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数学：计算、图形、量与计量、解决问题、思维拓展等向度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英语：认读能力、少儿配音、单词创作等向度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体育：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米跑、坐位体前屈、立定跳远、短绳、仰卧起坐等向度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每批記錄可以定義 名稱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各向度標籤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各向度評語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加權規則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分數給法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總評語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本學習評價說明（給家長的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每批紀錄是獨立的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但可以設定歸納</a:t>
            </a:r>
          </a:p>
          <a:p>
            <a:pPr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個人榮譽記錄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特別事蹟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老師特別誇獎評語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最值得的片刻</a:t>
            </a:r>
          </a:p>
          <a:p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29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學習活動數據</a:t>
            </a:r>
            <a:endParaRPr kumimoji="1"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容易記錄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容易產生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容易評量 </a:t>
            </a:r>
          </a:p>
          <a:p>
            <a:pPr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學習成效型的數據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集體數據</a:t>
            </a:r>
          </a:p>
          <a:p>
            <a:pPr lvl="2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常態型</a:t>
            </a:r>
          </a:p>
          <a:p>
            <a:pPr lvl="3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總結測驗結果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答題內容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正確性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3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專題評分</a:t>
            </a:r>
          </a:p>
          <a:p>
            <a:pPr lvl="3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領域學藝能力評分</a:t>
            </a:r>
          </a:p>
          <a:p>
            <a:pPr lvl="2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事件型</a:t>
            </a:r>
          </a:p>
          <a:p>
            <a:pPr lvl="3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全體學習競賽</a:t>
            </a:r>
          </a:p>
          <a:p>
            <a:pPr lvl="1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個別數據</a:t>
            </a:r>
          </a:p>
          <a:p>
            <a:pPr lvl="2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搶答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搶權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飛訊</a:t>
            </a:r>
          </a:p>
          <a:p>
            <a:pPr lvl="2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理解度反饋</a:t>
            </a:r>
          </a:p>
          <a:p>
            <a:pPr lvl="2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學習筆記</a:t>
            </a:r>
          </a:p>
          <a:p>
            <a:pPr lvl="2"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發言內容</a:t>
            </a:r>
          </a:p>
          <a:p>
            <a:pPr fontAlgn="base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學習素養型的數據</a:t>
            </a:r>
          </a:p>
          <a:p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67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資訊流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資料採集方式</a:t>
            </a: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現場即時數據</a:t>
            </a: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總結數據</a:t>
            </a: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整合課前後外數據</a:t>
            </a: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雲端數據</a:t>
            </a:r>
          </a:p>
          <a:p>
            <a:endParaRPr kumimoji="1"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62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智慧課堂學習記錄來源</a:t>
            </a:r>
            <a:endParaRPr kumimoji="1"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系統自動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活動型：學生使用系統功能時的表現記錄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側寫型：系統收集學生運用功能的特徵資料</a:t>
            </a: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教師手動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對個別學生、小組進行各種主觀性的標記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手動輸入學生表現數據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評語或榮譽、特別事蹟等媒體文件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分析課堂錄影</a:t>
            </a:r>
          </a:p>
          <a:p>
            <a:pPr lvl="1"/>
            <a:endParaRPr kumimoji="1"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367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0"/>
              </a:rPr>
              <a:t>數據呈現</a:t>
            </a:r>
            <a:endParaRPr kumimoji="1"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</a:p>
          <a:p>
            <a:pPr lvl="1"/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單次</a:t>
            </a:r>
          </a:p>
          <a:p>
            <a:pPr lvl="1"/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歷史</a:t>
            </a:r>
          </a:p>
          <a:p>
            <a:pPr lvl="1"/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衍生性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推論</a:t>
            </a:r>
          </a:p>
          <a:p>
            <a:pPr lvl="1"/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常模參照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統計圖</a:t>
            </a: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表列報告</a:t>
            </a: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歸納資料</a:t>
            </a:r>
          </a:p>
          <a:p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9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課堂學習活動數據特性</a:t>
            </a:r>
            <a:endParaRPr kumimoji="1"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大都經過安排設計的學習活動</a:t>
            </a: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少部分完全自主活動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有個別的數據 </a:t>
            </a:r>
            <a:r>
              <a:rPr kumimoji="1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老師打星、搶權得分、發問、發表</a:t>
            </a:r>
            <a:r>
              <a:rPr kumimoji="1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有批次性的數據（一起考試、一起交作業</a:t>
            </a:r>
            <a:r>
              <a:rPr kumimoji="1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學習進度大都由教師控制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與同課堂成員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關聯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他班級成員</a:t>
            </a:r>
            <a:r>
              <a:rPr kumimoji="1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其他學校成員無關</a:t>
            </a:r>
            <a:r>
              <a:rPr kumimoji="1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批次性數據規模較小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70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規模型數據運用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學習競賽</a:t>
            </a:r>
          </a:p>
        </p:txBody>
      </p:sp>
    </p:spTree>
    <p:extLst>
      <p:ext uri="{BB962C8B-B14F-4D97-AF65-F5344CB8AC3E}">
        <p14:creationId xmlns:p14="http://schemas.microsoft.com/office/powerpoint/2010/main" val="25579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緣起與目的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38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Mac\Home\Desktop\2006台北好小子0611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5"/>
          <a:stretch/>
        </p:blipFill>
        <p:spPr bwMode="auto">
          <a:xfrm>
            <a:off x="6620261" y="76379"/>
            <a:ext cx="223877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緣起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920" y="1203598"/>
            <a:ext cx="8363272" cy="26642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奠基過去的經驗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年起連續舉辦</a:t>
            </a:r>
            <a:r>
              <a:rPr lang="en-US" altLang="zh-TW" sz="22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</a:t>
            </a:r>
            <a:r>
              <a:rPr lang="zh-TW" altLang="en-US" sz="22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「台北英語好小子學藝競賽」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年舉辦</a:t>
            </a:r>
            <a:r>
              <a:rPr lang="zh-TW" altLang="en-US" sz="22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「寧波市江北區首屆四年級學生閱讀競賽活動」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過去的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成就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競賽活動促進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學習，提升學生的閱讀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為每一位參賽者提供閱讀能力診斷分析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://www.ntbtak.com/uploads/allimg/150502/1054252U3-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13888"/>
            <a:ext cx="2111988" cy="105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tbtak.com/uploads/allimg/150502/1054253T7-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566" y="3813888"/>
            <a:ext cx="2111990" cy="105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256" y="3813888"/>
            <a:ext cx="2103541" cy="10517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495" y="3813888"/>
            <a:ext cx="2103540" cy="10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778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擴大「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競賽促進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」的深度與廣度，增加競賽規模、項目，讓更多學子受益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競賽目的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寓教於樂，以競賽活動來促進智慧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應用智慧教室增進學習競賽效益與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樂趣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培養學生之閱讀與英語學習興趣與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診斷分析學生閱讀素養與英語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83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高峰論壇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高峰論壇1</Template>
  <TotalTime>8519</TotalTime>
  <Words>1134</Words>
  <Application>Microsoft Office PowerPoint</Application>
  <PresentationFormat>如螢幕大小 (16:9)</PresentationFormat>
  <Paragraphs>223</Paragraphs>
  <Slides>40</Slides>
  <Notes>26</Notes>
  <HiddenSlides>6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高峰論壇1</vt:lpstr>
      <vt:lpstr>教與學大數據 Part2 規模型數據應用-智慧學習競賽 Application of Massive Learning Data – Smart Learning Contest</vt:lpstr>
      <vt:lpstr>PowerPoint 簡報</vt:lpstr>
      <vt:lpstr>智慧課堂學習數據</vt:lpstr>
      <vt:lpstr>智慧課堂學習記錄來源</vt:lpstr>
      <vt:lpstr>課堂學習活動數據特性</vt:lpstr>
      <vt:lpstr>規模型數據運用 –  智慧學習競賽</vt:lpstr>
      <vt:lpstr>緣起與目的</vt:lpstr>
      <vt:lpstr>緣起</vt:lpstr>
      <vt:lpstr>目的</vt:lpstr>
      <vt:lpstr>2016競賽活動</vt:lpstr>
      <vt:lpstr>競賽基本資訊</vt:lpstr>
      <vt:lpstr>命題單位</vt:lpstr>
      <vt:lpstr>PIRLS評量方式</vt:lpstr>
      <vt:lpstr>初賽</vt:lpstr>
      <vt:lpstr>初賽 (續)</vt:lpstr>
      <vt:lpstr>決賽</vt:lpstr>
      <vt:lpstr>歷屆活動</vt:lpstr>
      <vt:lpstr>歷屆決賽活動</vt:lpstr>
      <vt:lpstr>歷屆決賽活動</vt:lpstr>
      <vt:lpstr>2016活動花絮</vt:lpstr>
      <vt:lpstr>2016活動花絮</vt:lpstr>
      <vt:lpstr>2016活動花絮</vt:lpstr>
      <vt:lpstr>競賽活動應用與價值舉例</vt:lpstr>
      <vt:lpstr>為學生進行學習健康檢查</vt:lpstr>
      <vt:lpstr>學生診斷報告案例</vt:lpstr>
      <vt:lpstr>班級診斷報告案例</vt:lpstr>
      <vt:lpstr>班際診斷報告案例</vt:lpstr>
      <vt:lpstr>班際診斷報告案例</vt:lpstr>
      <vt:lpstr>學區診斷報告</vt:lpstr>
      <vt:lpstr>學區診斷報告</vt:lpstr>
      <vt:lpstr>濟南歷下區智慧學習統計</vt:lpstr>
      <vt:lpstr>濟南歷下區統計分析舉例</vt:lpstr>
      <vt:lpstr>智慧學習競賽總結</vt:lpstr>
      <vt:lpstr>請踴躍參與2017智慧學習競賽   善用教育數據, 感謝聆聽!</vt:lpstr>
      <vt:lpstr>價值與應用</vt:lpstr>
      <vt:lpstr>課堂學習活動數據LA</vt:lpstr>
      <vt:lpstr>PowerPoint 簡報</vt:lpstr>
      <vt:lpstr>學習活動數據</vt:lpstr>
      <vt:lpstr>資訊流</vt:lpstr>
      <vt:lpstr>數據呈現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Picc Chen</dc:creator>
  <cp:lastModifiedBy>apple</cp:lastModifiedBy>
  <cp:revision>147</cp:revision>
  <dcterms:created xsi:type="dcterms:W3CDTF">2015-07-31T02:05:29Z</dcterms:created>
  <dcterms:modified xsi:type="dcterms:W3CDTF">2016-11-30T13:42:26Z</dcterms:modified>
</cp:coreProperties>
</file>