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20"/>
  </p:notesMasterIdLst>
  <p:sldIdLst>
    <p:sldId id="726" r:id="rId3"/>
    <p:sldId id="556" r:id="rId4"/>
    <p:sldId id="558" r:id="rId5"/>
    <p:sldId id="559" r:id="rId6"/>
    <p:sldId id="712" r:id="rId7"/>
    <p:sldId id="557" r:id="rId8"/>
    <p:sldId id="713" r:id="rId9"/>
    <p:sldId id="685" r:id="rId10"/>
    <p:sldId id="520" r:id="rId11"/>
    <p:sldId id="715" r:id="rId12"/>
    <p:sldId id="441" r:id="rId13"/>
    <p:sldId id="442" r:id="rId14"/>
    <p:sldId id="508" r:id="rId15"/>
    <p:sldId id="687" r:id="rId16"/>
    <p:sldId id="714" r:id="rId17"/>
    <p:sldId id="518" r:id="rId18"/>
    <p:sldId id="461" r:id="rId19"/>
  </p:sldIdLst>
  <p:sldSz cx="9144000" cy="6858000" type="screen4x3"/>
  <p:notesSz cx="6858000" cy="9144000"/>
  <p:embeddedFontLst>
    <p:embeddedFont>
      <p:font typeface="微软雅黑" pitchFamily="34" charset="-122"/>
      <p:regular r:id="rId21"/>
      <p:bold r:id="rId22"/>
    </p:embeddedFont>
    <p:embeddedFont>
      <p:font typeface="Microsoft Sans Serif" pitchFamily="34" charset="0"/>
      <p:regular r:id="rId23"/>
    </p:embeddedFont>
    <p:embeddedFont>
      <p:font typeface="黑体" pitchFamily="49" charset="-122"/>
      <p:regular r:id="rId24"/>
    </p:embeddedFont>
    <p:embeddedFont>
      <p:font typeface="楷体" pitchFamily="49" charset="-122"/>
      <p:regular r:id="rId25"/>
    </p:embeddedFont>
    <p:embeddedFont>
      <p:font typeface="华文中宋" charset="-122"/>
      <p:regular r:id="rId26"/>
    </p:embeddedFont>
    <p:embeddedFont>
      <p:font typeface="宋体" pitchFamily="2" charset="-122"/>
      <p:regular r:id="rId27"/>
    </p:embeddedFont>
    <p:embeddedFont>
      <p:font typeface="Arial Black" pitchFamily="34" charset="0"/>
      <p:bold r:id="rId28"/>
    </p:embeddedFont>
    <p:embeddedFont>
      <p:font typeface="Calibri" pitchFamily="34" charset="0"/>
      <p:regular r:id="rId29"/>
      <p:bold r:id="rId30"/>
      <p:italic r:id="rId31"/>
      <p:boldItalic r:id="rId32"/>
    </p:embeddedFont>
  </p:embeddedFontLst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1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1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1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1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1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1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1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1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1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EA0000"/>
    <a:srgbClr val="CC6600"/>
    <a:srgbClr val="FF6600"/>
    <a:srgbClr val="CCCCFF"/>
    <a:srgbClr val="F7E7E1"/>
    <a:srgbClr val="FFCCFF"/>
    <a:srgbClr val="B3CCFF"/>
    <a:srgbClr val="6699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6" d="100"/>
          <a:sy n="66" d="100"/>
        </p:scale>
        <p:origin x="-1506" y="-114"/>
      </p:cViewPr>
      <p:guideLst>
        <p:guide orient="horz" pos="2310"/>
        <p:guide pos="28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7213" cy="78027213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font" Target="fonts/font1.fntdata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5.fntdata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1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页眉占位符 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 sz="1200" smtClean="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075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buFont typeface="Arial" panose="020B0604020202020204" pitchFamily="34" charset="0"/>
              <a:buNone/>
              <a:defRPr sz="1200" smtClean="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076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3077" name="备注占位符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单击此处编辑母版文本样式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第二级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第三级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第四级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第五级</a:t>
            </a:r>
          </a:p>
        </p:txBody>
      </p:sp>
      <p:sp>
        <p:nvSpPr>
          <p:cNvPr id="3078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buFont typeface="Arial" panose="020B0604020202020204" pitchFamily="34" charset="0"/>
              <a:buNone/>
              <a:defRPr sz="1200" smtClean="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079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pPr lvl="0" algn="r" eaLnBrk="1" fontAlgn="base" hangingPunct="1"/>
              <a:t>‹#›</a:t>
            </a:fld>
            <a:endParaRPr lang="zh-CN" altLang="en-US" sz="120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pPr lvl="0" algn="r" eaLnBrk="1" fontAlgn="base" hangingPunct="1"/>
              <a:t>‹#›</a:t>
            </a:fld>
            <a:endParaRPr lang="zh-CN" altLang="en-US" sz="1200" strike="noStrike" noProof="1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pPr lvl="0" algn="r" eaLnBrk="1" fontAlgn="base" hangingPunct="1"/>
              <a:t>‹#›</a:t>
            </a:fld>
            <a:endParaRPr lang="zh-CN" altLang="en-US" sz="1200" strike="noStrike" noProof="1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990600"/>
            <a:ext cx="2057400" cy="5135563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990600"/>
            <a:ext cx="6019800" cy="5135563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pPr lvl="0" algn="r" eaLnBrk="1" fontAlgn="base" hangingPunct="1"/>
              <a:t>‹#›</a:t>
            </a:fld>
            <a:endParaRPr lang="zh-CN" altLang="en-US" sz="1200" strike="noStrike" noProof="1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pPr lvl="0" algn="r" eaLnBrk="1" fontAlgn="base" hangingPunct="1"/>
              <a:t>‹#›</a:t>
            </a:fld>
            <a:endParaRPr lang="zh-CN" altLang="en-US" sz="1200" strike="noStrike" noProof="1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pPr lvl="0" algn="r" eaLnBrk="1" fontAlgn="base" hangingPunct="1"/>
              <a:t>‹#›</a:t>
            </a:fld>
            <a:endParaRPr lang="zh-CN" altLang="en-US" sz="1200" strike="noStrike" noProof="1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pPr lvl="0" algn="r" eaLnBrk="1" fontAlgn="base" hangingPunct="1"/>
              <a:t>‹#›</a:t>
            </a:fld>
            <a:endParaRPr lang="zh-CN" altLang="en-US" sz="1200" strike="noStrike" noProof="1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2362200"/>
            <a:ext cx="4038600" cy="3763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2362200"/>
            <a:ext cx="4038600" cy="3763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pPr lvl="0" algn="r" eaLnBrk="1" fontAlgn="base" hangingPunct="1"/>
              <a:t>‹#›</a:t>
            </a:fld>
            <a:endParaRPr lang="zh-CN" altLang="en-US" sz="1200" strike="noStrike" noProof="1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pPr lvl="0" algn="r" eaLnBrk="1" fontAlgn="base" hangingPunct="1"/>
              <a:t>‹#›</a:t>
            </a:fld>
            <a:endParaRPr lang="zh-CN" altLang="en-US" sz="1200" strike="noStrike" noProof="1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pPr lvl="0" algn="r" eaLnBrk="1" fontAlgn="base" hangingPunct="1"/>
              <a:t>‹#›</a:t>
            </a:fld>
            <a:endParaRPr lang="zh-CN" altLang="en-US" sz="1200" strike="noStrike" noProof="1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pPr lvl="0" algn="r" eaLnBrk="1" fontAlgn="base" hangingPunct="1"/>
              <a:t>‹#›</a:t>
            </a:fld>
            <a:endParaRPr lang="zh-CN" altLang="en-US" sz="1200" strike="noStrike" noProof="1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pPr lvl="0" algn="r" eaLnBrk="1" fontAlgn="base" hangingPunct="1"/>
              <a:t>‹#›</a:t>
            </a:fld>
            <a:endParaRPr lang="zh-CN" altLang="en-US" sz="1200" strike="noStrike" noProof="1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pPr lvl="0" algn="r" eaLnBrk="1" fontAlgn="base" hangingPunct="1"/>
              <a:t>‹#›</a:t>
            </a:fld>
            <a:endParaRPr lang="zh-CN" altLang="en-US" sz="1200" strike="noStrike" noProof="1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pPr lvl="0" algn="r" eaLnBrk="1" fontAlgn="base" hangingPunct="1"/>
              <a:t>‹#›</a:t>
            </a:fld>
            <a:endParaRPr lang="zh-CN" altLang="en-US" sz="1200" strike="noStrike" noProof="1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pPr lvl="0" algn="r" eaLnBrk="1" fontAlgn="base" hangingPunct="1"/>
              <a:t>‹#›</a:t>
            </a:fld>
            <a:endParaRPr lang="zh-CN" altLang="en-US" sz="1200" strike="noStrike" noProof="1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990600"/>
            <a:ext cx="2057400" cy="5135563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990600"/>
            <a:ext cx="6019800" cy="5135563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pPr lvl="0" algn="r" eaLnBrk="1" fontAlgn="base" hangingPunct="1"/>
              <a:t>‹#›</a:t>
            </a:fld>
            <a:endParaRPr lang="zh-CN" altLang="en-US" sz="1200" strike="noStrike" noProof="1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pPr lvl="0" algn="r" eaLnBrk="1" fontAlgn="base" hangingPunct="1"/>
              <a:t>‹#›</a:t>
            </a:fld>
            <a:endParaRPr lang="zh-CN" altLang="en-US" sz="1200" strike="noStrike" noProof="1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2362200"/>
            <a:ext cx="4038600" cy="3763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2362200"/>
            <a:ext cx="4038600" cy="3763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pPr lvl="0" algn="r" eaLnBrk="1" fontAlgn="base" hangingPunct="1"/>
              <a:t>‹#›</a:t>
            </a:fld>
            <a:endParaRPr lang="zh-CN" altLang="en-US" sz="1200" strike="noStrike" noProof="1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pPr lvl="0" algn="r" eaLnBrk="1" fontAlgn="base" hangingPunct="1"/>
              <a:t>‹#›</a:t>
            </a:fld>
            <a:endParaRPr lang="zh-CN" altLang="en-US" sz="1200" strike="noStrike" noProof="1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pPr lvl="0" algn="r" eaLnBrk="1" fontAlgn="base" hangingPunct="1"/>
              <a:t>‹#›</a:t>
            </a:fld>
            <a:endParaRPr lang="zh-CN" altLang="en-US" sz="1200" strike="noStrike" noProof="1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pPr lvl="0" algn="r" eaLnBrk="1" fontAlgn="base" hangingPunct="1"/>
              <a:t>‹#›</a:t>
            </a:fld>
            <a:endParaRPr lang="zh-CN" altLang="en-US" sz="1200" strike="noStrike" noProof="1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pPr lvl="0" algn="r" eaLnBrk="1" fontAlgn="base" hangingPunct="1"/>
              <a:t>‹#›</a:t>
            </a:fld>
            <a:endParaRPr lang="zh-CN" altLang="en-US" sz="1200" strike="noStrike" noProof="1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pPr lvl="0" algn="r" eaLnBrk="1" fontAlgn="base" hangingPunct="1"/>
              <a:t>‹#›</a:t>
            </a:fld>
            <a:endParaRPr lang="zh-CN" altLang="en-US" sz="1200" strike="noStrike" noProof="1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8382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</p:nvPr>
        </p:nvSpPr>
        <p:spPr>
          <a:xfrm>
            <a:off x="457200" y="2362200"/>
            <a:ext cx="8229600" cy="3763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-342900"/>
            <a:r>
              <a:rPr lang="zh-CN" altLang="en-US" dirty="0"/>
              <a:t>单击此处编辑母版文本样式</a:t>
            </a:r>
          </a:p>
          <a:p>
            <a:pPr lvl="1" indent="-285750"/>
            <a:r>
              <a:rPr lang="zh-CN" altLang="en-US" dirty="0"/>
              <a:t>第二级</a:t>
            </a:r>
          </a:p>
          <a:p>
            <a:pPr lvl="2" indent="-228600"/>
            <a:r>
              <a:rPr lang="zh-CN" altLang="en-US" dirty="0"/>
              <a:t>第三级</a:t>
            </a:r>
          </a:p>
          <a:p>
            <a:pPr lvl="3" indent="-228600"/>
            <a:r>
              <a:rPr lang="zh-CN" altLang="en-US" dirty="0"/>
              <a:t>第四级</a:t>
            </a:r>
          </a:p>
          <a:p>
            <a:pPr lvl="4" indent="-228600"/>
            <a:r>
              <a:rPr lang="zh-CN" altLang="en-US" dirty="0"/>
              <a:t>第五级</a:t>
            </a:r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buFont typeface="Arial" panose="020B0604020202020204" pitchFamily="34" charset="0"/>
              <a:buNone/>
              <a:defRPr sz="1200" smtClean="0">
                <a:solidFill>
                  <a:srgbClr val="898989"/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ctr">
              <a:buFont typeface="Arial" panose="020B0604020202020204" pitchFamily="34" charset="0"/>
              <a:buNone/>
              <a:defRPr sz="1200" smtClean="0">
                <a:solidFill>
                  <a:srgbClr val="898989"/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pPr lvl="0" algn="r" eaLnBrk="1" fontAlgn="base" hangingPunct="1"/>
              <a:t>‹#›</a:t>
            </a:fld>
            <a:endParaRPr lang="zh-CN" altLang="en-US" sz="1200" strike="noStrike" noProof="1">
              <a:solidFill>
                <a:srgbClr val="898989"/>
              </a:solidFill>
            </a:endParaRPr>
          </a:p>
        </p:txBody>
      </p:sp>
      <p:pic>
        <p:nvPicPr>
          <p:cNvPr id="1031" name="图片 1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经典综艺体简" pitchFamily="49" charset="-122"/>
          <a:ea typeface="经典综艺体简" pitchFamily="49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经典综艺体简" pitchFamily="49" charset="-122"/>
          <a:ea typeface="经典综艺体简" pitchFamily="49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经典综艺体简" pitchFamily="49" charset="-122"/>
          <a:ea typeface="经典综艺体简" pitchFamily="49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经典综艺体简" pitchFamily="49" charset="-122"/>
          <a:ea typeface="经典综艺体简" pitchFamily="49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经典综艺体简" pitchFamily="49" charset="-122"/>
          <a:ea typeface="经典综艺体简" pitchFamily="49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经典综艺体简" pitchFamily="49" charset="-122"/>
          <a:ea typeface="经典综艺体简" pitchFamily="49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经典综艺体简" pitchFamily="49" charset="-122"/>
          <a:ea typeface="经典综艺体简" pitchFamily="49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经典综艺体简" pitchFamily="49" charset="-122"/>
          <a:ea typeface="经典综艺体简" pitchFamily="49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1" name="图片 7" descr="F:\大数据时代的课堂变革繁体版ppt\素材\2015.1.12课堂的变革封面.png2015.1.12课堂的变革封面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>
          <a:xfrm>
            <a:off x="-25717" y="-317"/>
            <a:ext cx="947166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2" name="标题占位符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8382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2053" name="文本占位符 2"/>
          <p:cNvSpPr>
            <a:spLocks noGrp="1"/>
          </p:cNvSpPr>
          <p:nvPr>
            <p:ph type="body"/>
          </p:nvPr>
        </p:nvSpPr>
        <p:spPr>
          <a:xfrm>
            <a:off x="457200" y="2362200"/>
            <a:ext cx="8229600" cy="3763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-342900"/>
            <a:r>
              <a:rPr lang="zh-CN" altLang="en-US" dirty="0"/>
              <a:t>单击此处编辑母版文本样式</a:t>
            </a:r>
          </a:p>
          <a:p>
            <a:pPr lvl="1" indent="-285750"/>
            <a:r>
              <a:rPr lang="zh-CN" altLang="en-US" dirty="0"/>
              <a:t>第二级</a:t>
            </a:r>
          </a:p>
          <a:p>
            <a:pPr lvl="2" indent="-228600"/>
            <a:r>
              <a:rPr lang="zh-CN" altLang="en-US" dirty="0"/>
              <a:t>第三级</a:t>
            </a:r>
          </a:p>
          <a:p>
            <a:pPr lvl="3" indent="-228600"/>
            <a:r>
              <a:rPr lang="zh-CN" altLang="en-US" dirty="0"/>
              <a:t>第四级</a:t>
            </a:r>
          </a:p>
          <a:p>
            <a:pPr lvl="4" indent="-228600"/>
            <a:r>
              <a:rPr lang="zh-CN" altLang="en-US" dirty="0"/>
              <a:t>第五级</a:t>
            </a:r>
          </a:p>
        </p:txBody>
      </p:sp>
      <p:sp>
        <p:nvSpPr>
          <p:cNvPr id="2054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buFont typeface="Arial" panose="020B0604020202020204" pitchFamily="34" charset="0"/>
              <a:buNone/>
              <a:defRPr sz="1200" smtClean="0">
                <a:solidFill>
                  <a:srgbClr val="898989"/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55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ctr">
              <a:buFont typeface="Arial" panose="020B0604020202020204" pitchFamily="34" charset="0"/>
              <a:buNone/>
              <a:defRPr sz="1200" smtClean="0">
                <a:solidFill>
                  <a:srgbClr val="898989"/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56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pPr lvl="0" algn="r" eaLnBrk="1" fontAlgn="base" hangingPunct="1"/>
              <a:t>‹#›</a:t>
            </a:fld>
            <a:endParaRPr lang="zh-CN" altLang="en-US" sz="1200" strike="noStrike" noProof="1">
              <a:solidFill>
                <a:srgbClr val="898989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经典综艺体简" pitchFamily="49" charset="-122"/>
          <a:ea typeface="经典综艺体简" pitchFamily="49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经典综艺体简" pitchFamily="49" charset="-122"/>
          <a:ea typeface="经典综艺体简" pitchFamily="49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经典综艺体简" pitchFamily="49" charset="-122"/>
          <a:ea typeface="经典综艺体简" pitchFamily="49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经典综艺体简" pitchFamily="49" charset="-122"/>
          <a:ea typeface="经典综艺体简" pitchFamily="49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经典综艺体简" pitchFamily="49" charset="-122"/>
          <a:ea typeface="经典综艺体简" pitchFamily="49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经典综艺体简" pitchFamily="49" charset="-122"/>
          <a:ea typeface="经典综艺体简" pitchFamily="49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经典综艺体简" pitchFamily="49" charset="-122"/>
          <a:ea typeface="经典综艺体简" pitchFamily="49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经典综艺体简" pitchFamily="49" charset="-122"/>
          <a:ea typeface="经典综艺体简" pitchFamily="49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hyperlink" Target="file:///C:\Users\HABOOK\Desktop\&#22823;&#25968;&#25454;&#26102;&#20195;&#30340;&#35838;&#22530;&#21464;&#38761;&#32321;&#20307;&#29256;ppt\&#22823;&#25968;&#25454;&#26102;&#20195;&#30340;&#35838;&#22530;&#21464;&#38761;&#32321;&#20307;&#29256;ppt\11.28.&#39640;&#24230;&#12289;&#23485;&#24230;&#12289;&#28201;&#24230;&#12289;&#20142;&#24230;.mp4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hyperlink" Target="file:///C:\Users\HABOOK\Desktop\&#22823;&#25968;&#25454;&#26102;&#20195;&#30340;&#35838;&#22530;&#21464;&#38761;&#32321;&#20307;&#29256;ppt\&#22823;&#25968;&#25454;&#26102;&#20195;&#30340;&#35838;&#22530;&#21464;&#38761;&#32321;&#20307;&#29256;ppt\11.21.&#22909;&#22909;&#23398;&#20064;&#22825;&#22825;&#21521;&#19978;.mp4" TargetMode="Externa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HABOOK\Desktop\&#22823;&#25968;&#25454;&#26102;&#20195;&#30340;&#35838;&#22530;&#21464;&#38761;&#32321;&#20307;&#29256;ppt\&#22823;&#25968;&#25454;&#26102;&#20195;&#30340;&#35838;&#22530;&#21464;&#38761;&#32321;&#20307;&#29256;ppt\11.21.&#22235;&#22530;&#35838;.mp4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3"/>
          <p:cNvSpPr txBox="1"/>
          <p:nvPr/>
        </p:nvSpPr>
        <p:spPr>
          <a:xfrm>
            <a:off x="582930" y="1143635"/>
            <a:ext cx="8022590" cy="25146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0" eaLnBrk="0" hangingPunct="0">
              <a:lnSpc>
                <a:spcPct val="150000"/>
              </a:lnSpc>
            </a:pPr>
            <a:r>
              <a:rPr lang="en-US" altLang="zh-CN" dirty="0">
                <a:effectLst/>
                <a:latin typeface="微软雅黑" panose="020B0503020204020204" pitchFamily="34" charset="-122"/>
              </a:rPr>
              <a:t>     </a:t>
            </a:r>
            <a:r>
              <a:rPr lang="en-US" altLang="zh-CN" sz="2000" dirty="0">
                <a:effectLst/>
                <a:latin typeface="微软雅黑" panose="020B0503020204020204" pitchFamily="34" charset="-122"/>
              </a:rPr>
              <a:t> </a:t>
            </a:r>
            <a:r>
              <a:rPr lang="zh-CN" altLang="en-US" sz="2000" dirty="0">
                <a:effectLst/>
                <a:latin typeface="微软雅黑" panose="020B0503020204020204" pitchFamily="34" charset="-122"/>
              </a:rPr>
              <a:t>這是一個現代學習的課堂。以任務為驅動，以豐富的學習情境為載體，使學習資源、學習工具和學習活動有機結合，啟發學生利用已有的知識結構中的經驗去理解、同化、建構新的知識，掌握學習本課程（學科）方法，實現掌握知識（學會）與發展能力（會學）的統一。</a:t>
            </a:r>
          </a:p>
        </p:txBody>
      </p:sp>
      <p:grpSp>
        <p:nvGrpSpPr>
          <p:cNvPr id="37890" name="组合 3"/>
          <p:cNvGrpSpPr/>
          <p:nvPr/>
        </p:nvGrpSpPr>
        <p:grpSpPr>
          <a:xfrm>
            <a:off x="1781810" y="3373755"/>
            <a:ext cx="5378450" cy="2873386"/>
            <a:chOff x="0" y="0"/>
            <a:chExt cx="6281737" cy="3676650"/>
          </a:xfrm>
        </p:grpSpPr>
        <p:sp>
          <p:nvSpPr>
            <p:cNvPr id="37891" name="Text Box 6"/>
            <p:cNvSpPr txBox="1"/>
            <p:nvPr/>
          </p:nvSpPr>
          <p:spPr>
            <a:xfrm>
              <a:off x="2312987" y="887413"/>
              <a:ext cx="1571625" cy="49238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lvl="0" indent="0" algn="ctr"/>
              <a:r>
                <a:rPr lang="zh-CN" altLang="en-US" dirty="0">
                  <a:latin typeface="Arial" panose="020B0604020202020204" pitchFamily="34" charset="0"/>
                  <a:ea typeface="微软雅黑" panose="020B0503020204020204" pitchFamily="34" charset="-122"/>
                </a:rPr>
                <a:t>學習共同體</a:t>
              </a:r>
            </a:p>
          </p:txBody>
        </p:sp>
        <p:sp>
          <p:nvSpPr>
            <p:cNvPr id="37892" name="Text Box 7"/>
            <p:cNvSpPr txBox="1"/>
            <p:nvPr/>
          </p:nvSpPr>
          <p:spPr>
            <a:xfrm>
              <a:off x="3949700" y="1746250"/>
              <a:ext cx="1417637" cy="45094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lvl="0" indent="0"/>
              <a:r>
                <a:rPr lang="zh-CN" altLang="en-US" sz="1600" dirty="0">
                  <a:latin typeface="Arial" panose="020B0604020202020204" pitchFamily="34" charset="0"/>
                  <a:ea typeface="微软雅黑" panose="020B0503020204020204" pitchFamily="34" charset="-122"/>
                </a:rPr>
                <a:t>學習資源</a:t>
              </a:r>
            </a:p>
          </p:txBody>
        </p:sp>
        <p:sp>
          <p:nvSpPr>
            <p:cNvPr id="37893" name="Text Box 8"/>
            <p:cNvSpPr txBox="1"/>
            <p:nvPr/>
          </p:nvSpPr>
          <p:spPr>
            <a:xfrm>
              <a:off x="2513012" y="2466975"/>
              <a:ext cx="1219200" cy="45094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lvl="0" indent="0" algn="ctr"/>
              <a:r>
                <a:rPr lang="zh-CN" altLang="en-US" sz="1600" dirty="0">
                  <a:latin typeface="Arial" panose="020B0604020202020204" pitchFamily="34" charset="0"/>
                  <a:ea typeface="微软雅黑" panose="020B0503020204020204" pitchFamily="34" charset="-122"/>
                </a:rPr>
                <a:t>學習活動</a:t>
              </a:r>
            </a:p>
          </p:txBody>
        </p:sp>
        <p:sp>
          <p:nvSpPr>
            <p:cNvPr id="37894" name="Text Box 9"/>
            <p:cNvSpPr txBox="1"/>
            <p:nvPr/>
          </p:nvSpPr>
          <p:spPr>
            <a:xfrm>
              <a:off x="979487" y="1744663"/>
              <a:ext cx="1238250" cy="45094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lvl="0" indent="0"/>
              <a:r>
                <a:rPr lang="zh-CN" altLang="en-US" sz="1600" dirty="0">
                  <a:latin typeface="Arial" panose="020B0604020202020204" pitchFamily="34" charset="0"/>
                  <a:ea typeface="微软雅黑" panose="020B0503020204020204" pitchFamily="34" charset="-122"/>
                </a:rPr>
                <a:t>學習工具</a:t>
              </a:r>
            </a:p>
          </p:txBody>
        </p:sp>
        <p:cxnSp>
          <p:nvCxnSpPr>
            <p:cNvPr id="37895" name="曲线连接符 9"/>
            <p:cNvCxnSpPr>
              <a:stCxn id="37891" idx="1"/>
              <a:endCxn id="37894" idx="0"/>
            </p:cNvCxnSpPr>
            <p:nvPr/>
          </p:nvCxnSpPr>
          <p:spPr>
            <a:xfrm rot="10800000" flipV="1">
              <a:off x="1598988" y="1133460"/>
              <a:ext cx="714205" cy="611012"/>
            </a:xfrm>
            <a:prstGeom prst="curvedConnector2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</p:spPr>
        </p:cxnSp>
        <p:cxnSp>
          <p:nvCxnSpPr>
            <p:cNvPr id="37896" name="曲线连接符 11"/>
            <p:cNvCxnSpPr>
              <a:stCxn id="37894" idx="2"/>
              <a:endCxn id="37893" idx="1"/>
            </p:cNvCxnSpPr>
            <p:nvPr/>
          </p:nvCxnSpPr>
          <p:spPr>
            <a:xfrm rot="5400000" flipV="1">
              <a:off x="1807211" y="1987195"/>
              <a:ext cx="497260" cy="913707"/>
            </a:xfrm>
            <a:prstGeom prst="curvedConnector2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</p:spPr>
        </p:cxnSp>
        <p:cxnSp>
          <p:nvCxnSpPr>
            <p:cNvPr id="37897" name="曲线连接符 13"/>
            <p:cNvCxnSpPr>
              <a:stCxn id="37891" idx="3"/>
              <a:endCxn id="37892" idx="0"/>
            </p:cNvCxnSpPr>
            <p:nvPr/>
          </p:nvCxnSpPr>
          <p:spPr>
            <a:xfrm>
              <a:off x="3884739" y="1133460"/>
              <a:ext cx="774278" cy="612637"/>
            </a:xfrm>
            <a:prstGeom prst="curvedConnector2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</p:spPr>
        </p:cxnSp>
        <p:cxnSp>
          <p:nvCxnSpPr>
            <p:cNvPr id="37898" name="曲线连接符 15"/>
            <p:cNvCxnSpPr>
              <a:stCxn id="37892" idx="2"/>
              <a:endCxn id="37893" idx="3"/>
            </p:cNvCxnSpPr>
            <p:nvPr/>
          </p:nvCxnSpPr>
          <p:spPr>
            <a:xfrm rot="5400000">
              <a:off x="3947671" y="1981333"/>
              <a:ext cx="495635" cy="927057"/>
            </a:xfrm>
            <a:prstGeom prst="curvedConnector2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</p:spPr>
        </p:cxnSp>
        <p:cxnSp>
          <p:nvCxnSpPr>
            <p:cNvPr id="37899" name="直接箭头连接符 23"/>
            <p:cNvCxnSpPr>
              <a:stCxn id="37893" idx="0"/>
              <a:endCxn id="37891" idx="2"/>
            </p:cNvCxnSpPr>
            <p:nvPr/>
          </p:nvCxnSpPr>
          <p:spPr>
            <a:xfrm flipH="1" flipV="1">
              <a:off x="3099621" y="1379828"/>
              <a:ext cx="22991" cy="1087147"/>
            </a:xfrm>
            <a:prstGeom prst="straightConnector1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</p:spPr>
        </p:cxnSp>
        <p:sp>
          <p:nvSpPr>
            <p:cNvPr id="37900" name="虚尾箭头 24"/>
            <p:cNvSpPr/>
            <p:nvPr/>
          </p:nvSpPr>
          <p:spPr>
            <a:xfrm rot="-5400000">
              <a:off x="2915439" y="558002"/>
              <a:ext cx="346075" cy="334962"/>
            </a:xfrm>
            <a:custGeom>
              <a:avLst/>
              <a:gdLst/>
              <a:ahLst/>
              <a:cxnLst>
                <a:cxn ang="0">
                  <a:pos x="0" y="83741"/>
                </a:cxn>
                <a:cxn ang="0">
                  <a:pos x="10468" y="83741"/>
                </a:cxn>
                <a:cxn ang="0">
                  <a:pos x="10468" y="251222"/>
                </a:cxn>
                <a:cxn ang="0">
                  <a:pos x="0" y="251222"/>
                </a:cxn>
                <a:cxn ang="0">
                  <a:pos x="0" y="83741"/>
                </a:cxn>
                <a:cxn ang="0">
                  <a:pos x="20938" y="83741"/>
                </a:cxn>
                <a:cxn ang="0">
                  <a:pos x="41875" y="83741"/>
                </a:cxn>
                <a:cxn ang="0">
                  <a:pos x="41875" y="251222"/>
                </a:cxn>
                <a:cxn ang="0">
                  <a:pos x="20938" y="251222"/>
                </a:cxn>
                <a:cxn ang="0">
                  <a:pos x="20938" y="83741"/>
                </a:cxn>
                <a:cxn ang="0">
                  <a:pos x="52344" y="83741"/>
                </a:cxn>
                <a:cxn ang="0">
                  <a:pos x="178575" y="83741"/>
                </a:cxn>
                <a:cxn ang="0">
                  <a:pos x="178575" y="0"/>
                </a:cxn>
                <a:cxn ang="0">
                  <a:pos x="346075" y="167481"/>
                </a:cxn>
                <a:cxn ang="0">
                  <a:pos x="178575" y="334962"/>
                </a:cxn>
                <a:cxn ang="0">
                  <a:pos x="178575" y="251222"/>
                </a:cxn>
                <a:cxn ang="0">
                  <a:pos x="52344" y="251222"/>
                </a:cxn>
                <a:cxn ang="0">
                  <a:pos x="52344" y="83741"/>
                </a:cxn>
              </a:cxnLst>
              <a:rect l="0" t="0" r="0" b="0"/>
              <a:pathLst>
                <a:path w="346031" h="334958">
                  <a:moveTo>
                    <a:pt x="0" y="83740"/>
                  </a:moveTo>
                  <a:lnTo>
                    <a:pt x="10467" y="83740"/>
                  </a:lnTo>
                  <a:lnTo>
                    <a:pt x="10467" y="251219"/>
                  </a:lnTo>
                  <a:lnTo>
                    <a:pt x="0" y="251219"/>
                  </a:lnTo>
                  <a:lnTo>
                    <a:pt x="0" y="83740"/>
                  </a:lnTo>
                  <a:close/>
                  <a:moveTo>
                    <a:pt x="20935" y="83740"/>
                  </a:moveTo>
                  <a:lnTo>
                    <a:pt x="41870" y="83740"/>
                  </a:lnTo>
                  <a:lnTo>
                    <a:pt x="41870" y="251219"/>
                  </a:lnTo>
                  <a:lnTo>
                    <a:pt x="20935" y="251219"/>
                  </a:lnTo>
                  <a:lnTo>
                    <a:pt x="20935" y="83740"/>
                  </a:lnTo>
                  <a:close/>
                  <a:moveTo>
                    <a:pt x="52337" y="83740"/>
                  </a:moveTo>
                  <a:lnTo>
                    <a:pt x="178552" y="83740"/>
                  </a:lnTo>
                  <a:lnTo>
                    <a:pt x="178552" y="0"/>
                  </a:lnTo>
                  <a:lnTo>
                    <a:pt x="346031" y="167479"/>
                  </a:lnTo>
                  <a:lnTo>
                    <a:pt x="178552" y="334958"/>
                  </a:lnTo>
                  <a:lnTo>
                    <a:pt x="178552" y="251219"/>
                  </a:lnTo>
                  <a:lnTo>
                    <a:pt x="52337" y="251219"/>
                  </a:lnTo>
                  <a:lnTo>
                    <a:pt x="52337" y="83740"/>
                  </a:ln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600"/>
            </a:p>
          </p:txBody>
        </p:sp>
        <p:sp>
          <p:nvSpPr>
            <p:cNvPr id="37901" name="TextBox 25"/>
            <p:cNvSpPr txBox="1"/>
            <p:nvPr/>
          </p:nvSpPr>
          <p:spPr>
            <a:xfrm>
              <a:off x="2247186" y="152753"/>
              <a:ext cx="1926053" cy="49238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lvl="0" indent="0"/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師生共同成長</a:t>
              </a:r>
            </a:p>
          </p:txBody>
        </p:sp>
        <p:sp>
          <p:nvSpPr>
            <p:cNvPr id="37902" name="虚尾箭头 41"/>
            <p:cNvSpPr/>
            <p:nvPr/>
          </p:nvSpPr>
          <p:spPr>
            <a:xfrm rot="-7802096">
              <a:off x="1235864" y="1018377"/>
              <a:ext cx="346075" cy="334962"/>
            </a:xfrm>
            <a:custGeom>
              <a:avLst/>
              <a:gdLst/>
              <a:ahLst/>
              <a:cxnLst>
                <a:cxn ang="0">
                  <a:pos x="0" y="83741"/>
                </a:cxn>
                <a:cxn ang="0">
                  <a:pos x="10468" y="83741"/>
                </a:cxn>
                <a:cxn ang="0">
                  <a:pos x="10468" y="251222"/>
                </a:cxn>
                <a:cxn ang="0">
                  <a:pos x="0" y="251222"/>
                </a:cxn>
                <a:cxn ang="0">
                  <a:pos x="0" y="83741"/>
                </a:cxn>
                <a:cxn ang="0">
                  <a:pos x="20938" y="83741"/>
                </a:cxn>
                <a:cxn ang="0">
                  <a:pos x="41875" y="83741"/>
                </a:cxn>
                <a:cxn ang="0">
                  <a:pos x="41875" y="251222"/>
                </a:cxn>
                <a:cxn ang="0">
                  <a:pos x="20938" y="251222"/>
                </a:cxn>
                <a:cxn ang="0">
                  <a:pos x="20938" y="83741"/>
                </a:cxn>
                <a:cxn ang="0">
                  <a:pos x="52344" y="83741"/>
                </a:cxn>
                <a:cxn ang="0">
                  <a:pos x="178575" y="83741"/>
                </a:cxn>
                <a:cxn ang="0">
                  <a:pos x="178575" y="0"/>
                </a:cxn>
                <a:cxn ang="0">
                  <a:pos x="346075" y="167481"/>
                </a:cxn>
                <a:cxn ang="0">
                  <a:pos x="178575" y="334962"/>
                </a:cxn>
                <a:cxn ang="0">
                  <a:pos x="178575" y="251222"/>
                </a:cxn>
                <a:cxn ang="0">
                  <a:pos x="52344" y="251222"/>
                </a:cxn>
                <a:cxn ang="0">
                  <a:pos x="52344" y="83741"/>
                </a:cxn>
              </a:cxnLst>
              <a:rect l="0" t="0" r="0" b="0"/>
              <a:pathLst>
                <a:path w="346031" h="334958">
                  <a:moveTo>
                    <a:pt x="0" y="83740"/>
                  </a:moveTo>
                  <a:lnTo>
                    <a:pt x="10467" y="83740"/>
                  </a:lnTo>
                  <a:lnTo>
                    <a:pt x="10467" y="251219"/>
                  </a:lnTo>
                  <a:lnTo>
                    <a:pt x="0" y="251219"/>
                  </a:lnTo>
                  <a:lnTo>
                    <a:pt x="0" y="83740"/>
                  </a:lnTo>
                  <a:close/>
                  <a:moveTo>
                    <a:pt x="20935" y="83740"/>
                  </a:moveTo>
                  <a:lnTo>
                    <a:pt x="41870" y="83740"/>
                  </a:lnTo>
                  <a:lnTo>
                    <a:pt x="41870" y="251219"/>
                  </a:lnTo>
                  <a:lnTo>
                    <a:pt x="20935" y="251219"/>
                  </a:lnTo>
                  <a:lnTo>
                    <a:pt x="20935" y="83740"/>
                  </a:lnTo>
                  <a:close/>
                  <a:moveTo>
                    <a:pt x="52337" y="83740"/>
                  </a:moveTo>
                  <a:lnTo>
                    <a:pt x="178552" y="83740"/>
                  </a:lnTo>
                  <a:lnTo>
                    <a:pt x="178552" y="0"/>
                  </a:lnTo>
                  <a:lnTo>
                    <a:pt x="346031" y="167479"/>
                  </a:lnTo>
                  <a:lnTo>
                    <a:pt x="178552" y="334958"/>
                  </a:lnTo>
                  <a:lnTo>
                    <a:pt x="178552" y="251219"/>
                  </a:lnTo>
                  <a:lnTo>
                    <a:pt x="52337" y="251219"/>
                  </a:lnTo>
                  <a:lnTo>
                    <a:pt x="52337" y="83740"/>
                  </a:ln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600"/>
            </a:p>
          </p:txBody>
        </p:sp>
        <p:sp>
          <p:nvSpPr>
            <p:cNvPr id="37903" name="虚尾箭头 42"/>
            <p:cNvSpPr/>
            <p:nvPr/>
          </p:nvSpPr>
          <p:spPr>
            <a:xfrm rot="-2529987">
              <a:off x="4724400" y="1066800"/>
              <a:ext cx="346075" cy="334963"/>
            </a:xfrm>
            <a:custGeom>
              <a:avLst/>
              <a:gdLst/>
              <a:ahLst/>
              <a:cxnLst>
                <a:cxn ang="0">
                  <a:pos x="0" y="83741"/>
                </a:cxn>
                <a:cxn ang="0">
                  <a:pos x="10468" y="83741"/>
                </a:cxn>
                <a:cxn ang="0">
                  <a:pos x="10468" y="251223"/>
                </a:cxn>
                <a:cxn ang="0">
                  <a:pos x="0" y="251223"/>
                </a:cxn>
                <a:cxn ang="0">
                  <a:pos x="0" y="83741"/>
                </a:cxn>
                <a:cxn ang="0">
                  <a:pos x="20938" y="83741"/>
                </a:cxn>
                <a:cxn ang="0">
                  <a:pos x="41875" y="83741"/>
                </a:cxn>
                <a:cxn ang="0">
                  <a:pos x="41875" y="251223"/>
                </a:cxn>
                <a:cxn ang="0">
                  <a:pos x="20938" y="251223"/>
                </a:cxn>
                <a:cxn ang="0">
                  <a:pos x="20938" y="83741"/>
                </a:cxn>
                <a:cxn ang="0">
                  <a:pos x="52344" y="83741"/>
                </a:cxn>
                <a:cxn ang="0">
                  <a:pos x="178575" y="83741"/>
                </a:cxn>
                <a:cxn ang="0">
                  <a:pos x="178575" y="0"/>
                </a:cxn>
                <a:cxn ang="0">
                  <a:pos x="346075" y="167482"/>
                </a:cxn>
                <a:cxn ang="0">
                  <a:pos x="178575" y="334963"/>
                </a:cxn>
                <a:cxn ang="0">
                  <a:pos x="178575" y="251223"/>
                </a:cxn>
                <a:cxn ang="0">
                  <a:pos x="52344" y="251223"/>
                </a:cxn>
                <a:cxn ang="0">
                  <a:pos x="52344" y="83741"/>
                </a:cxn>
              </a:cxnLst>
              <a:rect l="0" t="0" r="0" b="0"/>
              <a:pathLst>
                <a:path w="346031" h="334958">
                  <a:moveTo>
                    <a:pt x="0" y="83740"/>
                  </a:moveTo>
                  <a:lnTo>
                    <a:pt x="10467" y="83740"/>
                  </a:lnTo>
                  <a:lnTo>
                    <a:pt x="10467" y="251219"/>
                  </a:lnTo>
                  <a:lnTo>
                    <a:pt x="0" y="251219"/>
                  </a:lnTo>
                  <a:lnTo>
                    <a:pt x="0" y="83740"/>
                  </a:lnTo>
                  <a:close/>
                  <a:moveTo>
                    <a:pt x="20935" y="83740"/>
                  </a:moveTo>
                  <a:lnTo>
                    <a:pt x="41870" y="83740"/>
                  </a:lnTo>
                  <a:lnTo>
                    <a:pt x="41870" y="251219"/>
                  </a:lnTo>
                  <a:lnTo>
                    <a:pt x="20935" y="251219"/>
                  </a:lnTo>
                  <a:lnTo>
                    <a:pt x="20935" y="83740"/>
                  </a:lnTo>
                  <a:close/>
                  <a:moveTo>
                    <a:pt x="52337" y="83740"/>
                  </a:moveTo>
                  <a:lnTo>
                    <a:pt x="178552" y="83740"/>
                  </a:lnTo>
                  <a:lnTo>
                    <a:pt x="178552" y="0"/>
                  </a:lnTo>
                  <a:lnTo>
                    <a:pt x="346031" y="167479"/>
                  </a:lnTo>
                  <a:lnTo>
                    <a:pt x="178552" y="334958"/>
                  </a:lnTo>
                  <a:lnTo>
                    <a:pt x="178552" y="251219"/>
                  </a:lnTo>
                  <a:lnTo>
                    <a:pt x="52337" y="251219"/>
                  </a:lnTo>
                  <a:lnTo>
                    <a:pt x="52337" y="83740"/>
                  </a:ln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600"/>
            </a:p>
          </p:txBody>
        </p:sp>
        <p:sp>
          <p:nvSpPr>
            <p:cNvPr id="37904" name="TextBox 43"/>
            <p:cNvSpPr txBox="1"/>
            <p:nvPr/>
          </p:nvSpPr>
          <p:spPr>
            <a:xfrm rot="-2670258">
              <a:off x="243260" y="600450"/>
              <a:ext cx="1960169" cy="49238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lvl="0" indent="0"/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師生跨界學習</a:t>
              </a:r>
            </a:p>
          </p:txBody>
        </p:sp>
        <p:sp>
          <p:nvSpPr>
            <p:cNvPr id="37905" name="TextBox 44"/>
            <p:cNvSpPr txBox="1"/>
            <p:nvPr/>
          </p:nvSpPr>
          <p:spPr>
            <a:xfrm rot="2724115">
              <a:off x="4295870" y="911179"/>
              <a:ext cx="2085729" cy="44943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lvl="0" indent="0"/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師生跨界學習</a:t>
              </a:r>
            </a:p>
          </p:txBody>
        </p:sp>
        <p:sp>
          <p:nvSpPr>
            <p:cNvPr id="37906" name="虚尾箭头 45"/>
            <p:cNvSpPr/>
            <p:nvPr/>
          </p:nvSpPr>
          <p:spPr>
            <a:xfrm rot="5400000">
              <a:off x="2950364" y="2828127"/>
              <a:ext cx="346075" cy="334962"/>
            </a:xfrm>
            <a:custGeom>
              <a:avLst/>
              <a:gdLst/>
              <a:ahLst/>
              <a:cxnLst>
                <a:cxn ang="0">
                  <a:pos x="0" y="83741"/>
                </a:cxn>
                <a:cxn ang="0">
                  <a:pos x="10468" y="83741"/>
                </a:cxn>
                <a:cxn ang="0">
                  <a:pos x="10468" y="251222"/>
                </a:cxn>
                <a:cxn ang="0">
                  <a:pos x="0" y="251222"/>
                </a:cxn>
                <a:cxn ang="0">
                  <a:pos x="0" y="83741"/>
                </a:cxn>
                <a:cxn ang="0">
                  <a:pos x="20938" y="83741"/>
                </a:cxn>
                <a:cxn ang="0">
                  <a:pos x="41875" y="83741"/>
                </a:cxn>
                <a:cxn ang="0">
                  <a:pos x="41875" y="251222"/>
                </a:cxn>
                <a:cxn ang="0">
                  <a:pos x="20938" y="251222"/>
                </a:cxn>
                <a:cxn ang="0">
                  <a:pos x="20938" y="83741"/>
                </a:cxn>
                <a:cxn ang="0">
                  <a:pos x="52344" y="83741"/>
                </a:cxn>
                <a:cxn ang="0">
                  <a:pos x="178575" y="83741"/>
                </a:cxn>
                <a:cxn ang="0">
                  <a:pos x="178575" y="0"/>
                </a:cxn>
                <a:cxn ang="0">
                  <a:pos x="346075" y="167481"/>
                </a:cxn>
                <a:cxn ang="0">
                  <a:pos x="178575" y="334962"/>
                </a:cxn>
                <a:cxn ang="0">
                  <a:pos x="178575" y="251222"/>
                </a:cxn>
                <a:cxn ang="0">
                  <a:pos x="52344" y="251222"/>
                </a:cxn>
                <a:cxn ang="0">
                  <a:pos x="52344" y="83741"/>
                </a:cxn>
              </a:cxnLst>
              <a:rect l="0" t="0" r="0" b="0"/>
              <a:pathLst>
                <a:path w="346031" h="334958">
                  <a:moveTo>
                    <a:pt x="0" y="83740"/>
                  </a:moveTo>
                  <a:lnTo>
                    <a:pt x="10467" y="83740"/>
                  </a:lnTo>
                  <a:lnTo>
                    <a:pt x="10467" y="251219"/>
                  </a:lnTo>
                  <a:lnTo>
                    <a:pt x="0" y="251219"/>
                  </a:lnTo>
                  <a:lnTo>
                    <a:pt x="0" y="83740"/>
                  </a:lnTo>
                  <a:close/>
                  <a:moveTo>
                    <a:pt x="20935" y="83740"/>
                  </a:moveTo>
                  <a:lnTo>
                    <a:pt x="41870" y="83740"/>
                  </a:lnTo>
                  <a:lnTo>
                    <a:pt x="41870" y="251219"/>
                  </a:lnTo>
                  <a:lnTo>
                    <a:pt x="20935" y="251219"/>
                  </a:lnTo>
                  <a:lnTo>
                    <a:pt x="20935" y="83740"/>
                  </a:lnTo>
                  <a:close/>
                  <a:moveTo>
                    <a:pt x="52337" y="83740"/>
                  </a:moveTo>
                  <a:lnTo>
                    <a:pt x="178552" y="83740"/>
                  </a:lnTo>
                  <a:lnTo>
                    <a:pt x="178552" y="0"/>
                  </a:lnTo>
                  <a:lnTo>
                    <a:pt x="346031" y="167479"/>
                  </a:lnTo>
                  <a:lnTo>
                    <a:pt x="178552" y="334958"/>
                  </a:lnTo>
                  <a:lnTo>
                    <a:pt x="178552" y="251219"/>
                  </a:lnTo>
                  <a:lnTo>
                    <a:pt x="52337" y="251219"/>
                  </a:lnTo>
                  <a:lnTo>
                    <a:pt x="52337" y="83740"/>
                  </a:ln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600"/>
            </a:p>
          </p:txBody>
        </p:sp>
        <p:sp>
          <p:nvSpPr>
            <p:cNvPr id="37907" name="TextBox 46"/>
            <p:cNvSpPr txBox="1"/>
            <p:nvPr/>
          </p:nvSpPr>
          <p:spPr>
            <a:xfrm>
              <a:off x="2261277" y="3168001"/>
              <a:ext cx="2042492" cy="49238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lvl="0" indent="0"/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學習範式轉變</a:t>
              </a:r>
            </a:p>
          </p:txBody>
        </p:sp>
        <p:sp>
          <p:nvSpPr>
            <p:cNvPr id="37908" name="矩形 29"/>
            <p:cNvSpPr/>
            <p:nvPr/>
          </p:nvSpPr>
          <p:spPr>
            <a:xfrm>
              <a:off x="0" y="0"/>
              <a:ext cx="6281737" cy="3676650"/>
            </a:xfrm>
            <a:prstGeom prst="rect">
              <a:avLst/>
            </a:prstGeom>
            <a:noFill/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/>
            <a:lstStyle/>
            <a:p>
              <a:pPr lvl="0" indent="0"/>
              <a:endPara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pic>
        <p:nvPicPr>
          <p:cNvPr id="4" name="图片 3" descr="底板标题（繁体）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6510" y="-16510"/>
            <a:ext cx="9151620" cy="9296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3"/>
          <p:cNvSpPr txBox="1"/>
          <p:nvPr/>
        </p:nvSpPr>
        <p:spPr>
          <a:xfrm>
            <a:off x="685800" y="995045"/>
            <a:ext cx="7975600" cy="212915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0" eaLnBrk="0" hangingPunct="0">
              <a:lnSpc>
                <a:spcPct val="150000"/>
              </a:lnSpc>
            </a:pPr>
            <a:r>
              <a:rPr lang="en-US" altLang="zh-CN" sz="2200">
                <a:latin typeface="微软雅黑" panose="020B0503020204020204" pitchFamily="34" charset="-122"/>
              </a:rPr>
              <a:t>       </a:t>
            </a:r>
            <a:r>
              <a:rPr lang="zh-CN" altLang="en-US" sz="2000" dirty="0">
                <a:latin typeface="微软雅黑" panose="020B0503020204020204" pitchFamily="34" charset="-122"/>
              </a:rPr>
              <a:t>這是一個現代職業教育的課堂。</a:t>
            </a:r>
            <a:r>
              <a:rPr lang="zh-CN" altLang="en-US" sz="2000" dirty="0">
                <a:latin typeface="微软雅黑" panose="020B0503020204020204" pitchFamily="34" charset="-122"/>
                <a:sym typeface="+mn-ea"/>
              </a:rPr>
              <a:t>教師對知識體系進行解構，圍繞工作過程，圍繞職業行動能力，圍繞</a:t>
            </a:r>
            <a:r>
              <a:rPr lang="zh-CN" altLang="en-US" sz="2000">
                <a:latin typeface="微软雅黑" panose="020B0503020204020204" pitchFamily="34" charset="-122"/>
                <a:sym typeface="+mn-ea"/>
              </a:rPr>
              <a:t>“學評用”，</a:t>
            </a:r>
            <a:r>
              <a:rPr lang="zh-CN" altLang="en-US" sz="2000" dirty="0">
                <a:latin typeface="微软雅黑" panose="020B0503020204020204" pitchFamily="34" charset="-122"/>
                <a:sym typeface="+mn-ea"/>
              </a:rPr>
              <a:t>體現“做中學”，改變原來的學習形態，學習邏輯由知識積累向能力積累轉變，提出了對工作過程的整體理解能力、利用資源有計畫完成任務的能力、問題的識別與解決的能力、對工作方法改進的能力、工作任務執行的能力以及嚴謹、負責、效率、合作、安全等職業素養的要求。 </a:t>
            </a:r>
          </a:p>
        </p:txBody>
      </p:sp>
      <p:pic>
        <p:nvPicPr>
          <p:cNvPr id="36867" name="Picture 4" descr="8S8A175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63955" y="4097655"/>
            <a:ext cx="3286125" cy="206565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9940" name="Picture 3" descr="E:\课件ppt\阮毅照片\选\8S8A16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61915" y="4097655"/>
            <a:ext cx="3097530" cy="206565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 descr="底板标题（繁体）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6510" y="-16510"/>
            <a:ext cx="9151620" cy="9296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3"/>
          <p:cNvSpPr txBox="1"/>
          <p:nvPr/>
        </p:nvSpPr>
        <p:spPr>
          <a:xfrm>
            <a:off x="304800" y="1143000"/>
            <a:ext cx="8677275" cy="15240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0" eaLnBrk="0" hangingPunct="0">
              <a:lnSpc>
                <a:spcPct val="150000"/>
              </a:lnSpc>
            </a:pPr>
            <a:r>
              <a:rPr lang="en-US" altLang="zh-CN" sz="2000" dirty="0">
                <a:latin typeface="微软雅黑" panose="020B0503020204020204" pitchFamily="34" charset="-122"/>
              </a:rPr>
              <a:t>       </a:t>
            </a:r>
            <a:r>
              <a:rPr lang="zh-CN" altLang="en-US" sz="2000" dirty="0">
                <a:latin typeface="微软雅黑" panose="020B0503020204020204" pitchFamily="34" charset="-122"/>
              </a:rPr>
              <a:t>這是一個有趣、有效的課堂。教師利用現代資訊工具，掌控學生學習軌跡，形散神不散，學生間相互啟發、相互學習，教師及時個別輔導。</a:t>
            </a:r>
            <a:r>
              <a:rPr lang="en-US" altLang="zh-CN" sz="2000" dirty="0">
                <a:latin typeface="微软雅黑" panose="020B0503020204020204" pitchFamily="34" charset="-122"/>
                <a:sym typeface="+mn-ea"/>
              </a:rPr>
              <a:t> </a:t>
            </a:r>
            <a:r>
              <a:rPr lang="zh-CN" altLang="en-US" sz="2000" dirty="0">
                <a:latin typeface="微软雅黑" panose="020B0503020204020204" pitchFamily="34" charset="-122"/>
                <a:sym typeface="+mn-ea"/>
              </a:rPr>
              <a:t>智能錄播，即時打點回放，對重要的知識點、技能點反復觀看，讓學習更有效；使用</a:t>
            </a:r>
            <a:r>
              <a:rPr lang="en-US" altLang="zh-CN" sz="2000">
                <a:latin typeface="微软雅黑" panose="020B0503020204020204" pitchFamily="34" charset="-122"/>
                <a:sym typeface="+mn-ea"/>
              </a:rPr>
              <a:t>IRS</a:t>
            </a:r>
            <a:r>
              <a:rPr lang="zh-CN" altLang="en-US" sz="2000" dirty="0">
                <a:latin typeface="微软雅黑" panose="020B0503020204020204" pitchFamily="34" charset="-122"/>
                <a:sym typeface="+mn-ea"/>
              </a:rPr>
              <a:t>即時回饋系統，在愉悅的環境中參與競賽，讓學生學習更有趣；把學習過程即時記錄、播放，由數位化到數據化，讓學生學習更有勁、更有效。</a:t>
            </a:r>
            <a:endParaRPr lang="zh-CN" altLang="en-US" sz="2000" dirty="0">
              <a:latin typeface="微软雅黑" panose="020B0503020204020204" pitchFamily="34" charset="-122"/>
            </a:endParaRPr>
          </a:p>
        </p:txBody>
      </p:sp>
      <p:pic>
        <p:nvPicPr>
          <p:cNvPr id="43010" name="Picture 4" descr="E:\照片\20141222智慧教室拍摄\20141222智慧教室拍摄\IMG_979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1855" y="3905885"/>
            <a:ext cx="3329940" cy="220408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3011" name="Picture 6" descr="E:\课件ppt\阮毅照片\选\8S9A80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97755" y="3905885"/>
            <a:ext cx="3307080" cy="22047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 descr="底板标题（繁体）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6510" y="-16510"/>
            <a:ext cx="9151620" cy="9296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3"/>
          <p:cNvSpPr txBox="1"/>
          <p:nvPr/>
        </p:nvSpPr>
        <p:spPr>
          <a:xfrm>
            <a:off x="295593" y="994410"/>
            <a:ext cx="8677275" cy="16002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0" eaLnBrk="0" hangingPunct="0">
              <a:lnSpc>
                <a:spcPct val="150000"/>
              </a:lnSpc>
            </a:pPr>
            <a:r>
              <a:rPr lang="en-US" altLang="zh-CN" sz="2000" dirty="0">
                <a:latin typeface="微软雅黑" panose="020B0503020204020204" pitchFamily="34" charset="-122"/>
              </a:rPr>
              <a:t>       </a:t>
            </a:r>
            <a:r>
              <a:rPr lang="zh-CN" altLang="en-US" sz="2000" dirty="0">
                <a:latin typeface="微软雅黑" panose="020B0503020204020204" pitchFamily="34" charset="-122"/>
              </a:rPr>
              <a:t>“</a:t>
            </a:r>
            <a:r>
              <a:rPr lang="zh-CN" altLang="en-US" sz="2000" dirty="0">
                <a:latin typeface="+mn-lt"/>
                <a:ea typeface="+mn-lt"/>
                <a:sym typeface="+mn-ea"/>
              </a:rPr>
              <a:t>電子教材的使用，改變了傳統的學習方式、評價方式，後臺強大的數據分析功能可以即時對學生的學習進行分析，教師根據分析結果即時瞭解學生學習的難點，予以特別的講解或指導，促進了學生與學習資源、學生與學生、學生與教師之間的深度互動。</a:t>
            </a:r>
            <a:r>
              <a:rPr lang="en-US" altLang="zh-CN" sz="2000" dirty="0">
                <a:latin typeface="+mn-lt"/>
                <a:ea typeface="+mn-lt"/>
                <a:sym typeface="+mn-ea"/>
              </a:rPr>
              <a:t>“</a:t>
            </a:r>
            <a:r>
              <a:rPr lang="zh-CN" altLang="en-US" sz="2000" dirty="0">
                <a:latin typeface="微软雅黑" panose="020B0503020204020204" pitchFamily="34" charset="-122"/>
              </a:rPr>
              <a:t>有聲作業</a:t>
            </a:r>
            <a:r>
              <a:rPr lang="en-US" altLang="zh-CN" sz="2000" dirty="0">
                <a:latin typeface="微软雅黑" panose="020B0503020204020204" pitchFamily="34" charset="-122"/>
              </a:rPr>
              <a:t>”</a:t>
            </a:r>
            <a:r>
              <a:rPr lang="zh-CN" altLang="en-US" sz="2000" dirty="0">
                <a:latin typeface="微软雅黑" panose="020B0503020204020204" pitchFamily="34" charset="-122"/>
              </a:rPr>
              <a:t>改變了傳統作業形式，契合了職業學校職場英語的“實用”要求。</a:t>
            </a:r>
          </a:p>
        </p:txBody>
      </p:sp>
      <p:pic>
        <p:nvPicPr>
          <p:cNvPr id="45060" name="Picture 4" descr="E:\课件ppt\阮毅照片\选\8S9A798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73955" y="3705225"/>
            <a:ext cx="3316605" cy="2212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427" name="Picture 3" descr="E:\照片\20141222智慧教室拍摄\20141222智慧教室拍摄\IMG_984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4355" y="3697288"/>
            <a:ext cx="3827463" cy="22209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 descr="底板标题（繁体）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6510" y="-16510"/>
            <a:ext cx="9151620" cy="9296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文本占位符 80898"/>
          <p:cNvSpPr>
            <a:spLocks noGrp="1"/>
          </p:cNvSpPr>
          <p:nvPr>
            <p:ph idx="1"/>
          </p:nvPr>
        </p:nvSpPr>
        <p:spPr>
          <a:xfrm>
            <a:off x="407670" y="1096010"/>
            <a:ext cx="8460740" cy="4279900"/>
          </a:xfrm>
        </p:spPr>
        <p:txBody>
          <a:bodyPr/>
          <a:lstStyle/>
          <a:p>
            <a:pPr marL="0" indent="0" fontAlgn="base">
              <a:lnSpc>
                <a:spcPct val="150000"/>
              </a:lnSpc>
              <a:buNone/>
            </a:pPr>
            <a:r>
              <a:rPr lang="en-US" altLang="zh-CN" sz="2300" b="1" strike="noStrike" noProof="1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r>
              <a:rPr lang="zh-CN" altLang="en-US" sz="2300" b="1" strike="noStrike" noProof="1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隨著互聯網、物聯網技術發展，必將對教育產生革命性影響，資訊技術必定會打破傳統學校和教師對學習資源的壟斷，學生學習的途徑和方式將會發生質的改變，推動</a:t>
            </a:r>
            <a:r>
              <a:rPr lang="zh-CN" altLang="en-US" sz="2300" b="1" strike="noStrike" noProof="1">
                <a:solidFill>
                  <a:srgbClr val="CC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教學流程</a:t>
            </a:r>
            <a:r>
              <a:rPr lang="zh-CN" altLang="en-US" sz="2300" b="1" strike="noStrike" noProof="1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再造</a:t>
            </a:r>
            <a:r>
              <a:rPr lang="zh-CN" altLang="en-US" sz="2300" b="1" strike="noStrike" noProof="1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2300" b="1" strike="noStrike" noProof="1">
                <a:solidFill>
                  <a:srgbClr val="CC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教師角色</a:t>
            </a:r>
            <a:r>
              <a:rPr lang="zh-CN" altLang="en-US" sz="2300" b="1" strike="noStrike" noProof="1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再造</a:t>
            </a:r>
            <a:r>
              <a:rPr lang="zh-CN" altLang="en-US" sz="2300" b="1" strike="noStrike" noProof="1">
                <a:solidFill>
                  <a:srgbClr val="CC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、課程模式</a:t>
            </a:r>
            <a:r>
              <a:rPr lang="zh-CN" altLang="en-US" sz="2300" b="1" strike="noStrike" noProof="1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再造</a:t>
            </a:r>
            <a:r>
              <a:rPr lang="zh-CN" altLang="en-US" sz="2300" b="1" strike="noStrike" noProof="1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，推動學校產生深層次的變革，</a:t>
            </a:r>
            <a:r>
              <a:rPr lang="zh-CN" altLang="en-US" sz="2300" b="1" strike="noStrike" noProof="1">
                <a:solidFill>
                  <a:srgbClr val="CC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學校形態最終會發生改變</a:t>
            </a:r>
            <a:r>
              <a:rPr lang="zh-CN" altLang="en-US" sz="2300" b="1" strike="noStrike" noProof="1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，真正形成無邊界的課堂或學校。</a:t>
            </a:r>
          </a:p>
          <a:p>
            <a:pPr marL="0" indent="0" fontAlgn="base">
              <a:lnSpc>
                <a:spcPct val="150000"/>
              </a:lnSpc>
              <a:buNone/>
            </a:pPr>
            <a:endParaRPr lang="zh-CN" altLang="en-US" sz="2300" b="1" strike="noStrike" noProof="1">
              <a:solidFill>
                <a:srgbClr val="FF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6804" name="Group 7"/>
          <p:cNvGrpSpPr/>
          <p:nvPr/>
        </p:nvGrpSpPr>
        <p:grpSpPr>
          <a:xfrm>
            <a:off x="2907153" y="3900531"/>
            <a:ext cx="3303905" cy="2369820"/>
            <a:chOff x="-4612" y="-133"/>
            <a:chExt cx="6360" cy="5872"/>
          </a:xfrm>
        </p:grpSpPr>
        <p:pic>
          <p:nvPicPr>
            <p:cNvPr id="76805" name="Picture 8" descr="客户端下载"/>
            <p:cNvPicPr>
              <a:picLocks noChangeAspect="1"/>
            </p:cNvPicPr>
            <p:nvPr/>
          </p:nvPicPr>
          <p:blipFill>
            <a:blip r:embed="rId2" cstate="print"/>
            <a:srcRect l="14142" r="16669" b="29333"/>
            <a:stretch>
              <a:fillRect/>
            </a:stretch>
          </p:blipFill>
          <p:spPr>
            <a:xfrm>
              <a:off x="-4612" y="-133"/>
              <a:ext cx="6360" cy="587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76806" name="Rectangle 9"/>
            <p:cNvSpPr/>
            <p:nvPr/>
          </p:nvSpPr>
          <p:spPr>
            <a:xfrm>
              <a:off x="-3371" y="-12"/>
              <a:ext cx="2220" cy="599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wrap="none" anchor="ctr"/>
            <a:lstStyle/>
            <a:p>
              <a:pPr lvl="0" indent="0" algn="ctr"/>
              <a:r>
                <a:rPr lang="zh-CN" altLang="en-US" sz="1400" dirty="0">
                  <a:solidFill>
                    <a:srgbClr val="6699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易樂學習社區</a:t>
              </a:r>
            </a:p>
          </p:txBody>
        </p:sp>
      </p:grpSp>
      <p:pic>
        <p:nvPicPr>
          <p:cNvPr id="4" name="图片 3" descr="底板标题（繁体）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6510" y="-16510"/>
            <a:ext cx="9151620" cy="9296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文本框 99"/>
          <p:cNvSpPr txBox="1"/>
          <p:nvPr/>
        </p:nvSpPr>
        <p:spPr>
          <a:xfrm>
            <a:off x="683260" y="1666240"/>
            <a:ext cx="7893050" cy="23774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indent="457200">
              <a:lnSpc>
                <a:spcPct val="150000"/>
              </a:lnSpc>
            </a:pP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推行“學評用”混合式教學模式，創設有利於資訊化教學的環境，加快資源與互動學習平臺建設，</a:t>
            </a:r>
            <a:r>
              <a:rPr lang="zh-CN" altLang="en-US" sz="2000">
                <a:latin typeface="微软雅黑" panose="020B0503020204020204" pitchFamily="34" charset="-122"/>
                <a:sym typeface="+mn-ea"/>
              </a:rPr>
              <a:t>拓展教學時空，</a:t>
            </a:r>
            <a:r>
              <a:rPr lang="zh-CN" altLang="zh-CN" sz="2000" dirty="0">
                <a:latin typeface="微软雅黑" panose="020B0503020204020204" pitchFamily="34" charset="-122"/>
                <a:sym typeface="宋体" panose="02010600030101010101" pitchFamily="2" charset="-122"/>
              </a:rPr>
              <a:t>激發學生潛能與</a:t>
            </a:r>
            <a:r>
              <a:rPr lang="zh-CN" altLang="en-US" sz="2000">
                <a:latin typeface="微软雅黑" panose="020B0503020204020204" pitchFamily="34" charset="-122"/>
                <a:sym typeface="+mn-ea"/>
              </a:rPr>
              <a:t>智慧，幫助學生</a:t>
            </a:r>
            <a:r>
              <a:rPr lang="en-US" altLang="zh-CN" sz="2000">
                <a:latin typeface="微软雅黑" panose="020B0503020204020204" pitchFamily="34" charset="-122"/>
                <a:sym typeface="+mn-ea"/>
              </a:rPr>
              <a:t>“</a:t>
            </a:r>
            <a:r>
              <a:rPr lang="zh-CN" altLang="en-US" sz="2000">
                <a:latin typeface="微软雅黑" panose="020B0503020204020204" pitchFamily="34" charset="-122"/>
                <a:sym typeface="+mn-ea"/>
              </a:rPr>
              <a:t>知行合一</a:t>
            </a:r>
            <a:r>
              <a:rPr lang="en-US" altLang="zh-CN" sz="2000">
                <a:latin typeface="微软雅黑" panose="020B0503020204020204" pitchFamily="34" charset="-122"/>
                <a:sym typeface="+mn-ea"/>
              </a:rPr>
              <a:t>”</a:t>
            </a:r>
            <a:r>
              <a:rPr lang="zh-CN" altLang="en-US" sz="2000">
                <a:latin typeface="微软雅黑" panose="020B0503020204020204" pitchFamily="34" charset="-122"/>
                <a:sym typeface="+mn-ea"/>
              </a:rPr>
              <a:t>，提升核心素養，推動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智慧教學與</a:t>
            </a:r>
            <a:r>
              <a:rPr lang="zh-CN" altLang="en-US" sz="2000">
                <a:latin typeface="微软雅黑" panose="020B0503020204020204" pitchFamily="34" charset="-122"/>
                <a:sym typeface="+mn-ea"/>
              </a:rPr>
              <a:t>學習範式創新，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推進資訊技術與課堂教學深度融合，把課堂變成智慧生成的課堂。</a:t>
            </a:r>
          </a:p>
          <a:p>
            <a:pPr lvl="0" indent="457200">
              <a:lnSpc>
                <a:spcPct val="150000"/>
              </a:lnSpc>
            </a:pP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 descr="F:\大数据时代的课堂变革繁体版ppt\素材\学评用图\繁体.png繁体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470150" y="3769678"/>
            <a:ext cx="4178935" cy="291973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898525" y="934720"/>
            <a:ext cx="5689600" cy="7315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indent="457200" algn="l">
              <a:lnSpc>
                <a:spcPct val="150000"/>
              </a:lnSpc>
            </a:pPr>
            <a:r>
              <a:rPr lang="en-US" altLang="zh-CN" sz="2800">
                <a:solidFill>
                  <a:srgbClr val="CC0000"/>
                </a:solidFill>
                <a:latin typeface="+mn-lt"/>
                <a:ea typeface="+mn-lt"/>
                <a:sym typeface="+mn-ea"/>
              </a:rPr>
              <a:t>4. </a:t>
            </a:r>
            <a:r>
              <a:rPr lang="zh-CN" altLang="en-US" sz="2800">
                <a:solidFill>
                  <a:srgbClr val="CC0000"/>
                </a:solidFill>
                <a:latin typeface="+mn-lt"/>
                <a:ea typeface="+mn-lt"/>
                <a:sym typeface="+mn-ea"/>
              </a:rPr>
              <a:t>打造智慧教學，促進智慧生成</a:t>
            </a:r>
            <a:endParaRPr lang="zh-CN" altLang="en-US" sz="2800" u="none">
              <a:solidFill>
                <a:srgbClr val="CC0000"/>
              </a:solidFill>
              <a:latin typeface="+mn-lt"/>
              <a:ea typeface="+mn-lt"/>
              <a:cs typeface="宋体" panose="02010600030101010101" pitchFamily="2" charset="-122"/>
              <a:sym typeface="+mn-ea"/>
            </a:endParaRPr>
          </a:p>
        </p:txBody>
      </p:sp>
      <p:pic>
        <p:nvPicPr>
          <p:cNvPr id="4" name="图片 3" descr="底板标题（繁体）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6510" y="-16510"/>
            <a:ext cx="9151620" cy="9296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3"/>
          <p:cNvSpPr txBox="1"/>
          <p:nvPr/>
        </p:nvSpPr>
        <p:spPr>
          <a:xfrm>
            <a:off x="759460" y="1974215"/>
            <a:ext cx="7514590" cy="254508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0" eaLnBrk="0" hangingPunct="0">
              <a:lnSpc>
                <a:spcPct val="150000"/>
              </a:lnSpc>
            </a:pPr>
            <a:r>
              <a:rPr lang="zh-CN" altLang="en-US" sz="2400" dirty="0">
                <a:latin typeface="微软雅黑" panose="020B0503020204020204" pitchFamily="34" charset="-122"/>
              </a:rPr>
              <a:t>      學習工具的發展推動學習模式的變革，網路環境下的課堂教學將成為“新常態”，這些數據也可以促使我們反思，課堂應該如何變革才符合學生心理特點？課程是否吸引學生？怎樣的師生互動方式受到歡迎？自己在哪些地方上需要進行改進，</a:t>
            </a:r>
            <a:r>
              <a:rPr lang="en-US" altLang="zh-CN" sz="2400">
                <a:latin typeface="微软雅黑" panose="020B0503020204020204" pitchFamily="34" charset="-122"/>
              </a:rPr>
              <a:t>……</a:t>
            </a:r>
            <a:r>
              <a:rPr lang="zh-CN" altLang="en-US" sz="2400" dirty="0">
                <a:latin typeface="微软雅黑" panose="020B0503020204020204" pitchFamily="34" charset="-122"/>
              </a:rPr>
              <a:t>真正實現大數據與課堂進程的結合。將來學校之間的品質競爭將是“大數據”運用的競爭。</a:t>
            </a:r>
          </a:p>
        </p:txBody>
      </p:sp>
      <p:sp>
        <p:nvSpPr>
          <p:cNvPr id="78850" name="矩形 7"/>
          <p:cNvSpPr/>
          <p:nvPr/>
        </p:nvSpPr>
        <p:spPr>
          <a:xfrm>
            <a:off x="3899853" y="1295400"/>
            <a:ext cx="1233170" cy="67881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 indent="0" algn="ctr"/>
            <a:r>
              <a:rPr lang="zh-CN" altLang="en-US" sz="3600" dirty="0">
                <a:solidFill>
                  <a:srgbClr val="C00000"/>
                </a:solidFill>
                <a:latin typeface="微软雅黑" panose="020B0503020204020204" pitchFamily="34" charset="-122"/>
              </a:rPr>
              <a:t>結 語</a:t>
            </a:r>
          </a:p>
        </p:txBody>
      </p:sp>
      <p:pic>
        <p:nvPicPr>
          <p:cNvPr id="4" name="图片 3" descr="底板标题（繁体）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6510" y="-16510"/>
            <a:ext cx="9151620" cy="9296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3" name="图片 7" descr="F:\大数据时代的课堂变革繁体版ppt\素材\图片1（繁体）.png图片1（繁体）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-317" y="0"/>
            <a:ext cx="914463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Box 1"/>
          <p:cNvSpPr txBox="1"/>
          <p:nvPr/>
        </p:nvSpPr>
        <p:spPr>
          <a:xfrm>
            <a:off x="381000" y="1116013"/>
            <a:ext cx="2147570" cy="61341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 indent="0"/>
            <a:r>
              <a:rPr lang="en-US" altLang="zh-CN" sz="3200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  </a:t>
            </a:r>
            <a:r>
              <a:rPr lang="zh-CN" altLang="en-US" sz="3200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本人簡介</a:t>
            </a:r>
          </a:p>
        </p:txBody>
      </p:sp>
      <p:sp>
        <p:nvSpPr>
          <p:cNvPr id="5122" name="Rectangle 3"/>
          <p:cNvSpPr txBox="1"/>
          <p:nvPr/>
        </p:nvSpPr>
        <p:spPr>
          <a:xfrm>
            <a:off x="381000" y="1713865"/>
            <a:ext cx="8229600" cy="395541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marL="342900" lvl="0" indent="-342900">
              <a:lnSpc>
                <a:spcPct val="150000"/>
              </a:lnSpc>
              <a:spcBef>
                <a:spcPct val="20000"/>
              </a:spcBef>
              <a:buChar char="•"/>
            </a:pPr>
            <a:r>
              <a:rPr lang="zh-CN" altLang="en-US" sz="20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上海市特級校長</a:t>
            </a: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  <a:buChar char="•"/>
            </a:pPr>
            <a:r>
              <a:rPr lang="zh-CN" altLang="en-US" sz="20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上海市中職圖書協會理事長</a:t>
            </a: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  <a:buChar char="•"/>
            </a:pPr>
            <a:r>
              <a:rPr lang="zh-CN" altLang="en-US" sz="20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上海市旅遊職業教育集團副理事長</a:t>
            </a: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  <a:buChar char="•"/>
            </a:pPr>
            <a:r>
              <a:rPr lang="zh-CN" altLang="en-US" sz="20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上海市旅遊教育分會副會長</a:t>
            </a: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  <a:buChar char="•"/>
            </a:pPr>
            <a:r>
              <a:rPr lang="zh-CN" altLang="en-US" sz="20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上海市中職旅遊專業中心組組長</a:t>
            </a: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  <a:buChar char="•"/>
            </a:pPr>
            <a:r>
              <a:rPr lang="zh-CN" altLang="en-US" sz="20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上海市黃浦職業教育集團秘書長</a:t>
            </a: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  <a:buChar char="•"/>
            </a:pPr>
            <a:r>
              <a:rPr lang="zh-CN" altLang="en-US" sz="20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上海市商貿職業教育集團常務理事</a:t>
            </a: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  <a:buChar char="•"/>
            </a:pPr>
            <a:r>
              <a:rPr lang="zh-CN" altLang="en-US" sz="20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中國職教協會商科專業委員會副會長</a:t>
            </a:r>
          </a:p>
          <a:p>
            <a:pPr lvl="0">
              <a:lnSpc>
                <a:spcPct val="150000"/>
              </a:lnSpc>
              <a:spcBef>
                <a:spcPct val="20000"/>
              </a:spcBef>
            </a:pPr>
            <a:r>
              <a:rPr lang="zh-CN" altLang="en-US" sz="1600" dirty="0">
                <a:solidFill>
                  <a:srgbClr val="333333"/>
                </a:solidFill>
                <a:latin typeface="微软雅黑" panose="020B0503020204020204" pitchFamily="34" charset="-122"/>
              </a:rPr>
              <a:t>           </a:t>
            </a:r>
          </a:p>
        </p:txBody>
      </p:sp>
      <p:pic>
        <p:nvPicPr>
          <p:cNvPr id="5123" name="Picture 4" descr="3021042282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18760" y="3113405"/>
            <a:ext cx="3380105" cy="25558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2519045" y="6181725"/>
            <a:ext cx="4577080" cy="420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20000"/>
              </a:lnSpc>
              <a:spcBef>
                <a:spcPct val="20000"/>
              </a:spcBef>
            </a:pPr>
            <a:r>
              <a:rPr lang="zh-CN" altLang="en-US" dirty="0">
                <a:solidFill>
                  <a:srgbClr val="333333"/>
                </a:solidFill>
                <a:latin typeface="微软雅黑" panose="020B0503020204020204" pitchFamily="34" charset="-122"/>
                <a:sym typeface="+mn-ea"/>
              </a:rPr>
              <a:t>聯繫方式：shsmly2008@163.com</a:t>
            </a:r>
            <a:endParaRPr lang="zh-CN" altLang="en-US"/>
          </a:p>
        </p:txBody>
      </p:sp>
      <p:pic>
        <p:nvPicPr>
          <p:cNvPr id="4" name="图片 3" descr="底板标题（繁体）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6510" y="-16510"/>
            <a:ext cx="9151620" cy="9296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3"/>
          <p:cNvSpPr txBox="1"/>
          <p:nvPr/>
        </p:nvSpPr>
        <p:spPr>
          <a:xfrm>
            <a:off x="1364615" y="2280920"/>
            <a:ext cx="7510145" cy="270256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zh-CN" altLang="en-US" noProof="0" dirty="0" smtClean="0">
                <a:ln>
                  <a:noFill/>
                </a:ln>
                <a:effectLst/>
                <a:uLnTx/>
                <a:uFillTx/>
                <a:latin typeface="Microsoft Sans Serif" panose="020B0604020202020204" pitchFamily="34" charset="0"/>
                <a:cs typeface="+mn-cs"/>
                <a:sym typeface="+mn-ea"/>
              </a:rPr>
              <a:t>上海市中職改革發展特色示範學校</a:t>
            </a:r>
            <a:endParaRPr kumimoji="0" lang="zh-CN" altLang="en-US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icrosoft Sans Serif" panose="020B0604020202020204" pitchFamily="34" charset="0"/>
              <a:ea typeface="微软雅黑" panose="020B0503020204020204" pitchFamily="34" charset="-122"/>
              <a:cs typeface="+mn-cs"/>
              <a:sym typeface="+mn-ea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zh-CN" altLang="en-US" noProof="0" dirty="0" smtClean="0">
                <a:ln>
                  <a:noFill/>
                </a:ln>
                <a:effectLst/>
                <a:uLnTx/>
                <a:uFillTx/>
                <a:latin typeface="Microsoft Sans Serif" panose="020B0604020202020204" pitchFamily="34" charset="0"/>
                <a:cs typeface="+mn-cs"/>
                <a:sym typeface="+mn-ea"/>
              </a:rPr>
              <a:t>上海市中職課改特色實驗學校</a:t>
            </a:r>
            <a:endParaRPr kumimoji="0" lang="zh-CN" altLang="en-US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icrosoft Sans Serif" panose="020B0604020202020204" pitchFamily="34" charset="0"/>
              <a:ea typeface="微软雅黑" panose="020B0503020204020204" pitchFamily="34" charset="-122"/>
              <a:cs typeface="+mn-cs"/>
              <a:sym typeface="+mn-ea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zh-CN" altLang="en-US" noProof="0" dirty="0" smtClean="0">
                <a:ln>
                  <a:noFill/>
                </a:ln>
                <a:effectLst/>
                <a:uLnTx/>
                <a:uFillTx/>
                <a:latin typeface="Microsoft Sans Serif" panose="020B0604020202020204" pitchFamily="34" charset="0"/>
                <a:cs typeface="+mn-cs"/>
                <a:sym typeface="+mn-ea"/>
              </a:rPr>
              <a:t>上海市中職旅遊、市場行銷專業師資培訓基地</a:t>
            </a:r>
            <a:endParaRPr lang="zh-CN" altLang="en-US" noProof="0" dirty="0" smtClean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Microsoft Sans Serif" panose="020B0604020202020204" pitchFamily="34" charset="0"/>
              <a:ea typeface="微软雅黑" panose="020B0503020204020204" pitchFamily="34" charset="-122"/>
              <a:cs typeface="+mn-cs"/>
              <a:sym typeface="+mn-ea"/>
            </a:endParaRPr>
          </a:p>
        </p:txBody>
      </p:sp>
      <p:pic>
        <p:nvPicPr>
          <p:cNvPr id="6146" name="Picture 4" descr="2目录配图-校园合成图"/>
          <p:cNvPicPr>
            <a:picLocks noChangeAspect="1"/>
          </p:cNvPicPr>
          <p:nvPr/>
        </p:nvPicPr>
        <p:blipFill>
          <a:blip r:embed="rId2" cstate="print"/>
          <a:srcRect l="5531" t="21683" r="6526" b="8272"/>
          <a:stretch>
            <a:fillRect/>
          </a:stretch>
        </p:blipFill>
        <p:spPr>
          <a:xfrm>
            <a:off x="2489200" y="3873500"/>
            <a:ext cx="3842385" cy="246761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630555" y="1114425"/>
            <a:ext cx="7870825" cy="1463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cs typeface="+mn-cs"/>
                <a:sym typeface="+mn-ea"/>
              </a:rPr>
              <a:t>學校地處上海黄浦江兩岸的核心區域，是面向現代服務業的國家級重點中等職業學校。</a:t>
            </a:r>
            <a:endParaRPr kumimoji="0" lang="zh-CN" alt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  <a:p>
            <a:endParaRPr lang="zh-CN" altLang="en-US"/>
          </a:p>
        </p:txBody>
      </p:sp>
      <p:pic>
        <p:nvPicPr>
          <p:cNvPr id="4" name="图片 3" descr="底板标题（繁体）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6510" y="-16510"/>
            <a:ext cx="9151620" cy="9296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3"/>
          <p:cNvSpPr txBox="1"/>
          <p:nvPr/>
        </p:nvSpPr>
        <p:spPr>
          <a:xfrm>
            <a:off x="457200" y="1065530"/>
            <a:ext cx="8229600" cy="237680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marL="342900" lvl="0" indent="342265" algn="l">
              <a:lnSpc>
                <a:spcPct val="150000"/>
              </a:lnSpc>
              <a:spcBef>
                <a:spcPts val="0"/>
              </a:spcBef>
            </a:pPr>
            <a:r>
              <a:rPr lang="en-US" altLang="zh-CN" sz="2800" err="1">
                <a:solidFill>
                  <a:srgbClr val="CC0000"/>
                </a:solidFill>
                <a:latin typeface="+mn-lt"/>
                <a:ea typeface="+mn-lt"/>
                <a:sym typeface="+mn-ea"/>
              </a:rPr>
              <a:t>1. </a:t>
            </a:r>
            <a:r>
              <a:rPr lang="zh-CN" altLang="en-US" sz="2800" err="1">
                <a:solidFill>
                  <a:srgbClr val="CC0000"/>
                </a:solidFill>
                <a:latin typeface="+mn-lt"/>
                <a:ea typeface="+mn-lt"/>
                <a:sym typeface="+mn-ea"/>
              </a:rPr>
              <a:t>高度、寬度、亮度與溫度</a:t>
            </a:r>
          </a:p>
          <a:p>
            <a:pPr marL="342900" lvl="0" indent="342265" algn="l">
              <a:lnSpc>
                <a:spcPct val="150000"/>
              </a:lnSpc>
              <a:spcBef>
                <a:spcPts val="0"/>
              </a:spcBef>
            </a:pPr>
            <a:r>
              <a:rPr lang="en-US" altLang="zh-CN" err="1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學校</a:t>
            </a:r>
            <a:r>
              <a:rPr lang="zh-CN" altLang="zh-CN" dirty="0">
                <a:latin typeface="微软雅黑" panose="020B0503020204020204" pitchFamily="34" charset="-122"/>
                <a:sym typeface="+mn-ea"/>
              </a:rPr>
              <a:t>把培養</a:t>
            </a:r>
            <a:r>
              <a:rPr lang="zh-CN" altLang="zh-CN" dirty="0">
                <a:latin typeface="黑体" panose="02010609060101010101" pitchFamily="49" charset="-122"/>
                <a:sym typeface="+mn-ea"/>
              </a:rPr>
              <a:t>“</a:t>
            </a:r>
            <a:r>
              <a:rPr lang="zh-CN" altLang="zh-CN" dirty="0">
                <a:latin typeface="微软雅黑" panose="020B0503020204020204" pitchFamily="34" charset="-122"/>
                <a:sym typeface="+mn-ea"/>
              </a:rPr>
              <a:t>有能力的好人</a:t>
            </a:r>
            <a:r>
              <a:rPr lang="zh-CN" altLang="zh-CN" dirty="0">
                <a:latin typeface="黑体" panose="02010609060101010101" pitchFamily="49" charset="-122"/>
                <a:sym typeface="+mn-ea"/>
              </a:rPr>
              <a:t>”</a:t>
            </a:r>
            <a:r>
              <a:rPr lang="zh-CN" altLang="zh-CN" dirty="0">
                <a:latin typeface="微软雅黑" panose="020B0503020204020204" pitchFamily="34" charset="-122"/>
                <a:sym typeface="+mn-ea"/>
              </a:rPr>
              <a:t>作為育人目標，</a:t>
            </a:r>
            <a:r>
              <a:rPr lang="zh-CN" altLang="zh-CN" dirty="0">
                <a:latin typeface="楷体" panose="02010609060101010101" pitchFamily="49" charset="-122"/>
                <a:sym typeface="+mn-ea"/>
              </a:rPr>
              <a:t>通過跨界的思維、</a:t>
            </a:r>
            <a:r>
              <a:rPr lang="zh-CN" altLang="en-US" dirty="0">
                <a:latin typeface="楷体" panose="02010609060101010101" pitchFamily="49" charset="-122"/>
                <a:sym typeface="+mn-ea"/>
              </a:rPr>
              <a:t>跨界的資源、</a:t>
            </a:r>
            <a:r>
              <a:rPr lang="zh-CN" altLang="zh-CN" dirty="0">
                <a:latin typeface="楷体" panose="02010609060101010101" pitchFamily="49" charset="-122"/>
                <a:sym typeface="+mn-ea"/>
              </a:rPr>
              <a:t>跨界的合作</a:t>
            </a:r>
            <a:r>
              <a:rPr lang="zh-CN" altLang="en-US" dirty="0">
                <a:latin typeface="楷体" panose="02010609060101010101" pitchFamily="49" charset="-122"/>
                <a:sym typeface="+mn-ea"/>
              </a:rPr>
              <a:t>、</a:t>
            </a:r>
            <a:r>
              <a:rPr lang="zh-CN" altLang="zh-CN" dirty="0">
                <a:sym typeface="+mn-ea"/>
              </a:rPr>
              <a:t>跨界的學習</a:t>
            </a:r>
            <a:r>
              <a:rPr lang="zh-CN" altLang="zh-CN" dirty="0">
                <a:latin typeface="楷体" panose="02010609060101010101" pitchFamily="49" charset="-122"/>
                <a:sym typeface="+mn-ea"/>
              </a:rPr>
              <a:t>，</a:t>
            </a:r>
            <a:r>
              <a:rPr lang="zh-CN" altLang="en-US" dirty="0">
                <a:latin typeface="楷体" panose="02010609060101010101" pitchFamily="49" charset="-122"/>
                <a:sym typeface="+mn-ea"/>
              </a:rPr>
              <a:t>打破學校邊界、專業學科邊界、課程教材邊界、社會生活邊界，</a:t>
            </a:r>
            <a:r>
              <a:rPr lang="zh-CN" altLang="zh-CN" dirty="0">
                <a:latin typeface="楷体" panose="02010609060101010101" pitchFamily="49" charset="-122"/>
                <a:sym typeface="+mn-ea"/>
              </a:rPr>
              <a:t>培養出跨界的、可持續發展的技能型人才，凝聚成自身</a:t>
            </a:r>
            <a:r>
              <a:rPr lang="en-US" altLang="zh-CN" err="1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獨特的</a:t>
            </a:r>
            <a:r>
              <a:rPr lang="en-US" altLang="zh-CN" err="1">
                <a:solidFill>
                  <a:srgbClr val="CC0000"/>
                </a:solidFill>
                <a:latin typeface="微软雅黑" panose="020B0503020204020204" pitchFamily="34" charset="-122"/>
                <a:sym typeface="+mn-ea"/>
              </a:rPr>
              <a:t>辨識度</a:t>
            </a:r>
            <a:r>
              <a:rPr lang="en-US" altLang="zh-CN" err="1">
                <a:solidFill>
                  <a:srgbClr val="333333"/>
                </a:solidFill>
                <a:latin typeface="微软雅黑" panose="020B0503020204020204" pitchFamily="34" charset="-122"/>
                <a:sym typeface="+mn-ea"/>
              </a:rPr>
              <a:t>和</a:t>
            </a:r>
            <a:r>
              <a:rPr lang="en-US" altLang="zh-CN" err="1">
                <a:solidFill>
                  <a:srgbClr val="CC0000"/>
                </a:solidFill>
                <a:latin typeface="微软雅黑" panose="020B0503020204020204" pitchFamily="34" charset="-122"/>
                <a:sym typeface="+mn-ea"/>
              </a:rPr>
              <a:t>教育品質</a:t>
            </a:r>
            <a:r>
              <a:rPr lang="zh-CN" altLang="en-US" err="1">
                <a:solidFill>
                  <a:srgbClr val="CC0000"/>
                </a:solidFill>
                <a:latin typeface="微软雅黑" panose="020B0503020204020204" pitchFamily="34" charset="-122"/>
                <a:sym typeface="+mn-ea"/>
              </a:rPr>
              <a:t>。</a:t>
            </a:r>
          </a:p>
        </p:txBody>
      </p:sp>
      <p:pic>
        <p:nvPicPr>
          <p:cNvPr id="32771" name="图片 2" descr="IMG_421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3375025" y="4237355"/>
            <a:ext cx="2658745" cy="172656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3" name="图片 90115" descr="20160525155659_421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265" y="4229735"/>
            <a:ext cx="2576195" cy="17424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684" name="Picture 3" descr="C:\Documents and Settings\Administrator\桌面\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84900" y="4241165"/>
            <a:ext cx="2501265" cy="172275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 descr="底板标题（繁体）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16510" y="-16510"/>
            <a:ext cx="9151620" cy="929640"/>
          </a:xfrm>
          <a:prstGeom prst="rect">
            <a:avLst/>
          </a:prstGeom>
        </p:spPr>
      </p:pic>
      <p:sp>
        <p:nvSpPr>
          <p:cNvPr id="2" name="动作按钮: 影片 1">
            <a:hlinkClick r:id="rId6" action="ppaction://program"/>
          </p:cNvPr>
          <p:cNvSpPr/>
          <p:nvPr/>
        </p:nvSpPr>
        <p:spPr>
          <a:xfrm>
            <a:off x="914400" y="3657600"/>
            <a:ext cx="685800" cy="381000"/>
          </a:xfrm>
          <a:prstGeom prst="actionButtonMovi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文本占位符 86018"/>
          <p:cNvSpPr>
            <a:spLocks noGrp="1"/>
          </p:cNvSpPr>
          <p:nvPr>
            <p:ph idx="1"/>
          </p:nvPr>
        </p:nvSpPr>
        <p:spPr>
          <a:xfrm>
            <a:off x="536575" y="1284605"/>
            <a:ext cx="8229600" cy="3556635"/>
          </a:xfrm>
        </p:spPr>
        <p:txBody>
          <a:bodyPr anchor="t"/>
          <a:lstStyle/>
          <a:p>
            <a:pPr marL="0" indent="457200" latinLnBrk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2300" b="1" dirty="0">
                <a:latin typeface="+mn-ea"/>
              </a:rPr>
              <a:t> </a:t>
            </a:r>
            <a:r>
              <a:rPr lang="zh-CN" altLang="en-US" sz="2300" b="1" dirty="0">
                <a:latin typeface="+mn-ea"/>
              </a:rPr>
              <a:t>教師傳道、授業、解惑，讓學生在課堂、社會實踐與虛擬世界的體驗中主動學習，鼓勵學生多維度的學習，增加了學習的</a:t>
            </a:r>
            <a:r>
              <a:rPr lang="zh-CN" altLang="en-US" sz="2300" b="1" dirty="0">
                <a:solidFill>
                  <a:srgbClr val="CC0000"/>
                </a:solidFill>
                <a:latin typeface="+mn-ea"/>
              </a:rPr>
              <a:t>高度、寬度、亮度。</a:t>
            </a:r>
            <a:r>
              <a:rPr lang="zh-CN" altLang="en-US" sz="2300" b="1" dirty="0">
                <a:solidFill>
                  <a:schemeClr val="tx1"/>
                </a:solidFill>
                <a:latin typeface="+mn-ea"/>
              </a:rPr>
              <a:t>為學生提供</a:t>
            </a:r>
            <a:r>
              <a:rPr lang="zh-CN" altLang="en-US" sz="2300" b="1" dirty="0">
                <a:solidFill>
                  <a:srgbClr val="CC0000"/>
                </a:solidFill>
                <a:latin typeface="+mn-ea"/>
              </a:rPr>
              <a:t>出彩</a:t>
            </a:r>
            <a:r>
              <a:rPr lang="zh-CN" altLang="en-US" sz="2300" b="1" dirty="0">
                <a:solidFill>
                  <a:schemeClr val="tx1"/>
                </a:solidFill>
                <a:latin typeface="+mn-ea"/>
              </a:rPr>
              <a:t>的機會</a:t>
            </a:r>
            <a:r>
              <a:rPr lang="zh-CN" altLang="en-US" sz="2300" b="1" dirty="0">
                <a:latin typeface="+mn-ea"/>
                <a:sym typeface="+mn-ea"/>
              </a:rPr>
              <a:t>，張弛有序，充滿生命張力，增加了課堂的</a:t>
            </a:r>
            <a:r>
              <a:rPr lang="zh-CN" altLang="en-US" sz="2300" b="1" dirty="0">
                <a:solidFill>
                  <a:srgbClr val="CC0000"/>
                </a:solidFill>
                <a:latin typeface="+mn-ea"/>
                <a:sym typeface="+mn-ea"/>
              </a:rPr>
              <a:t>溫度</a:t>
            </a:r>
            <a:r>
              <a:rPr lang="zh-CN" altLang="en-US" sz="2300" b="1" dirty="0">
                <a:latin typeface="+mn-ea"/>
                <a:sym typeface="+mn-ea"/>
              </a:rPr>
              <a:t>，拓展了課堂的延展性，成為學校發展、品質提升</a:t>
            </a:r>
            <a:r>
              <a:rPr lang="zh-CN" altLang="en-US" sz="2300" b="1" dirty="0">
                <a:solidFill>
                  <a:srgbClr val="CC0000"/>
                </a:solidFill>
                <a:latin typeface="+mn-ea"/>
                <a:sym typeface="+mn-ea"/>
              </a:rPr>
              <a:t>背後的文化力量</a:t>
            </a:r>
            <a:r>
              <a:rPr lang="zh-CN" altLang="en-US" sz="2300" b="1" dirty="0">
                <a:latin typeface="+mn-ea"/>
                <a:sym typeface="+mn-ea"/>
              </a:rPr>
              <a:t>。</a:t>
            </a:r>
          </a:p>
        </p:txBody>
      </p:sp>
      <p:pic>
        <p:nvPicPr>
          <p:cNvPr id="21507" name="图片 86019" descr="201153201559426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</a:blip>
          <a:srcRect l="1951" t="468" r="1815" b="4465"/>
          <a:stretch>
            <a:fillRect/>
          </a:stretch>
        </p:blipFill>
        <p:spPr>
          <a:xfrm>
            <a:off x="4864735" y="4264025"/>
            <a:ext cx="3601720" cy="19335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标题 83969"/>
          <p:cNvSpPr>
            <a:spLocks noGrp="1"/>
          </p:cNvSpPr>
          <p:nvPr/>
        </p:nvSpPr>
        <p:spPr>
          <a:xfrm>
            <a:off x="914400" y="1066800"/>
            <a:ext cx="7620000" cy="6096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经典综艺体简" pitchFamily="49" charset="-122"/>
                <a:ea typeface="经典综艺体简" pitchFamily="49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经典综艺体简" pitchFamily="49" charset="-122"/>
                <a:ea typeface="经典综艺体简" pitchFamily="49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经典综艺体简" pitchFamily="49" charset="-122"/>
                <a:ea typeface="经典综艺体简" pitchFamily="49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经典综艺体简" pitchFamily="49" charset="-122"/>
                <a:ea typeface="经典综艺体简" pitchFamily="49" charset="-122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经典综艺体简" pitchFamily="49" charset="-122"/>
                <a:ea typeface="经典综艺体简" pitchFamily="49" charset="-122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经典综艺体简" pitchFamily="49" charset="-122"/>
                <a:ea typeface="经典综艺体简" pitchFamily="49" charset="-122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经典综艺体简" pitchFamily="49" charset="-122"/>
                <a:ea typeface="经典综艺体简" pitchFamily="49" charset="-122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经典综艺体简" pitchFamily="49" charset="-122"/>
                <a:ea typeface="经典综艺体简" pitchFamily="49" charset="-122"/>
              </a:defRPr>
            </a:lvl9pPr>
          </a:lstStyle>
          <a:p>
            <a:pPr algn="l"/>
            <a:endParaRPr lang="zh-CN" altLang="en-US" sz="2000" b="1" dirty="0">
              <a:solidFill>
                <a:srgbClr val="CC000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644015" y="4751705"/>
            <a:ext cx="3686175" cy="8229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dirty="0">
                <a:solidFill>
                  <a:srgbClr val="CC0000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商貿旅遊學校歡迎您！</a:t>
            </a:r>
          </a:p>
          <a:p>
            <a:r>
              <a:rPr lang="zh-CN" altLang="en-US" sz="2400" dirty="0">
                <a:solidFill>
                  <a:srgbClr val="CC0000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舉起您的投票器</a:t>
            </a:r>
          </a:p>
        </p:txBody>
      </p:sp>
      <p:pic>
        <p:nvPicPr>
          <p:cNvPr id="2" name="图片 1" descr="投票器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575" y="4403090"/>
            <a:ext cx="1174750" cy="1788160"/>
          </a:xfrm>
          <a:prstGeom prst="rect">
            <a:avLst/>
          </a:prstGeom>
        </p:spPr>
      </p:pic>
      <p:pic>
        <p:nvPicPr>
          <p:cNvPr id="5" name="图片 4" descr="底板标题（繁体）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6510" y="-16510"/>
            <a:ext cx="9151620" cy="92964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711325" y="5574665"/>
            <a:ext cx="2074545" cy="3657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/>
              <a:t>www.shsmly.com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3"/>
          <p:cNvSpPr txBox="1"/>
          <p:nvPr/>
        </p:nvSpPr>
        <p:spPr>
          <a:xfrm>
            <a:off x="457200" y="1219200"/>
            <a:ext cx="8229600" cy="22098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342900" eaLnBrk="0" hangingPunct="0">
              <a:lnSpc>
                <a:spcPct val="150000"/>
              </a:lnSpc>
            </a:pPr>
            <a:r>
              <a:rPr lang="zh-CN" altLang="en-US" sz="2000" dirty="0">
                <a:latin typeface="Arial" panose="020B0604020202020204" pitchFamily="34" charset="0"/>
                <a:ea typeface="微软雅黑" panose="020B0503020204020204" pitchFamily="34" charset="-122"/>
              </a:rPr>
              <a:t> </a:t>
            </a:r>
            <a:r>
              <a:rPr lang="zh-CN" altLang="en-US" sz="2000" dirty="0">
                <a:solidFill>
                  <a:srgbClr val="CC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</a:t>
            </a:r>
            <a:r>
              <a:rPr lang="zh-CN" altLang="en-US" sz="2000" dirty="0">
                <a:solidFill>
                  <a:srgbClr val="CC0000"/>
                </a:solidFill>
                <a:latin typeface="+mn-lt"/>
                <a:ea typeface="+mn-lt"/>
              </a:rPr>
              <a:t> </a:t>
            </a:r>
            <a:r>
              <a:rPr lang="en-US" altLang="zh-CN" sz="2800" dirty="0">
                <a:solidFill>
                  <a:srgbClr val="CC0000"/>
                </a:solidFill>
                <a:latin typeface="+mn-lt"/>
                <a:ea typeface="+mn-lt"/>
              </a:rPr>
              <a:t>2. </a:t>
            </a:r>
            <a:r>
              <a:rPr lang="zh-CN" altLang="en-US" sz="2800" dirty="0">
                <a:solidFill>
                  <a:srgbClr val="CC0000"/>
                </a:solidFill>
                <a:latin typeface="+mn-lt"/>
                <a:ea typeface="+mn-lt"/>
              </a:rPr>
              <a:t>老師好好學習，學生天天向上</a:t>
            </a:r>
          </a:p>
          <a:p>
            <a:pPr lvl="0" indent="342900" eaLnBrk="0" hangingPunct="0">
              <a:lnSpc>
                <a:spcPct val="150000"/>
              </a:lnSpc>
            </a:pPr>
            <a:r>
              <a:rPr lang="zh-CN" altLang="en-US" sz="2000" dirty="0">
                <a:latin typeface="Arial" panose="020B0604020202020204" pitchFamily="34" charset="0"/>
                <a:ea typeface="微软雅黑" panose="020B0503020204020204" pitchFamily="34" charset="-122"/>
              </a:rPr>
              <a:t>大數據已成為十分流行的熱點關鍵字，基</a:t>
            </a:r>
            <a:r>
              <a:rPr lang="en-US" altLang="x-none" sz="2000">
                <a:latin typeface="Arial" panose="020B0604020202020204" pitchFamily="34" charset="0"/>
                <a:ea typeface="微软雅黑" panose="020B0503020204020204" pitchFamily="34" charset="-122"/>
              </a:rPr>
              <a:t>​</a:t>
            </a:r>
            <a:r>
              <a:rPr lang="zh-CN" altLang="en-US" sz="2000" dirty="0">
                <a:latin typeface="Arial" panose="020B0604020202020204" pitchFamily="34" charset="0"/>
                <a:ea typeface="微软雅黑" panose="020B0503020204020204" pitchFamily="34" charset="-122"/>
              </a:rPr>
              <a:t>於</a:t>
            </a:r>
            <a:r>
              <a:rPr lang="en-US" altLang="x-none" sz="2000">
                <a:latin typeface="Arial" panose="020B0604020202020204" pitchFamily="34" charset="0"/>
                <a:ea typeface="微软雅黑" panose="020B0503020204020204" pitchFamily="34" charset="-122"/>
              </a:rPr>
              <a:t>​</a:t>
            </a:r>
            <a:r>
              <a:rPr lang="zh-CN" altLang="en-US" sz="2000" dirty="0">
                <a:latin typeface="Arial" panose="020B0604020202020204" pitchFamily="34" charset="0"/>
                <a:ea typeface="微软雅黑" panose="020B0503020204020204" pitchFamily="34" charset="-122"/>
              </a:rPr>
              <a:t>移</a:t>
            </a:r>
            <a:r>
              <a:rPr lang="en-US" altLang="x-none" sz="2000">
                <a:latin typeface="Arial" panose="020B0604020202020204" pitchFamily="34" charset="0"/>
                <a:ea typeface="微软雅黑" panose="020B0503020204020204" pitchFamily="34" charset="-122"/>
              </a:rPr>
              <a:t>​</a:t>
            </a:r>
            <a:r>
              <a:rPr lang="zh-CN" altLang="en-US" sz="2000" dirty="0">
                <a:latin typeface="Arial" panose="020B0604020202020204" pitchFamily="34" charset="0"/>
                <a:ea typeface="微软雅黑" panose="020B0503020204020204" pitchFamily="34" charset="-122"/>
              </a:rPr>
              <a:t>動</a:t>
            </a:r>
            <a:r>
              <a:rPr lang="en-US" altLang="x-none" sz="2000">
                <a:latin typeface="Arial" panose="020B0604020202020204" pitchFamily="34" charset="0"/>
                <a:ea typeface="微软雅黑" panose="020B0503020204020204" pitchFamily="34" charset="-122"/>
              </a:rPr>
              <a:t>​</a:t>
            </a:r>
            <a:r>
              <a:rPr lang="zh-CN" altLang="en-US" sz="2000" dirty="0">
                <a:latin typeface="Arial" panose="020B0604020202020204" pitchFamily="34" charset="0"/>
                <a:ea typeface="微软雅黑" panose="020B0503020204020204" pitchFamily="34" charset="-122"/>
              </a:rPr>
              <a:t>互</a:t>
            </a:r>
            <a:r>
              <a:rPr lang="en-US" altLang="x-none" sz="2000">
                <a:latin typeface="Arial" panose="020B0604020202020204" pitchFamily="34" charset="0"/>
                <a:ea typeface="微软雅黑" panose="020B0503020204020204" pitchFamily="34" charset="-122"/>
              </a:rPr>
              <a:t>​</a:t>
            </a:r>
            <a:r>
              <a:rPr lang="zh-CN" altLang="en-US" sz="2000" dirty="0">
                <a:latin typeface="Arial" panose="020B0604020202020204" pitchFamily="34" charset="0"/>
                <a:ea typeface="微软雅黑" panose="020B0503020204020204" pitchFamily="34" charset="-122"/>
              </a:rPr>
              <a:t>聯</a:t>
            </a:r>
            <a:r>
              <a:rPr lang="en-US" altLang="x-none" sz="2000">
                <a:latin typeface="Arial" panose="020B0604020202020204" pitchFamily="34" charset="0"/>
                <a:ea typeface="微软雅黑" panose="020B0503020204020204" pitchFamily="34" charset="-122"/>
              </a:rPr>
              <a:t>​</a:t>
            </a:r>
            <a:r>
              <a:rPr lang="zh-CN" altLang="en-US" sz="2000" dirty="0">
                <a:latin typeface="Arial" panose="020B0604020202020204" pitchFamily="34" charset="0"/>
                <a:ea typeface="微软雅黑" panose="020B0503020204020204" pitchFamily="34" charset="-122"/>
              </a:rPr>
              <a:t>網</a:t>
            </a:r>
            <a:r>
              <a:rPr lang="en-US" altLang="x-none" sz="2000">
                <a:latin typeface="Arial" panose="020B0604020202020204" pitchFamily="34" charset="0"/>
                <a:ea typeface="微软雅黑" panose="020B0503020204020204" pitchFamily="34" charset="-122"/>
              </a:rPr>
              <a:t>​</a:t>
            </a:r>
            <a:r>
              <a:rPr lang="zh-CN" altLang="en-US" sz="2000" dirty="0">
                <a:latin typeface="Arial" panose="020B0604020202020204" pitchFamily="34" charset="0"/>
                <a:ea typeface="微软雅黑" panose="020B0503020204020204" pitchFamily="34" charset="-122"/>
              </a:rPr>
              <a:t>大</a:t>
            </a:r>
            <a:r>
              <a:rPr lang="en-US" altLang="x-none" sz="2000">
                <a:latin typeface="Arial" panose="020B0604020202020204" pitchFamily="34" charset="0"/>
                <a:ea typeface="微软雅黑" panose="020B0503020204020204" pitchFamily="34" charset="-122"/>
              </a:rPr>
              <a:t>​</a:t>
            </a:r>
            <a:r>
              <a:rPr lang="zh-CN" altLang="en-US" sz="2000" dirty="0">
                <a:latin typeface="Arial" panose="020B0604020202020204" pitchFamily="34" charset="0"/>
                <a:ea typeface="微软雅黑" panose="020B0503020204020204" pitchFamily="34" charset="-122"/>
              </a:rPr>
              <a:t>數</a:t>
            </a:r>
            <a:r>
              <a:rPr lang="en-US" altLang="x-none" sz="2000">
                <a:latin typeface="Arial" panose="020B0604020202020204" pitchFamily="34" charset="0"/>
                <a:ea typeface="微软雅黑" panose="020B0503020204020204" pitchFamily="34" charset="-122"/>
              </a:rPr>
              <a:t>​</a:t>
            </a:r>
            <a:r>
              <a:rPr lang="zh-CN" altLang="en-US" sz="2000" dirty="0">
                <a:latin typeface="Arial" panose="020B0604020202020204" pitchFamily="34" charset="0"/>
                <a:ea typeface="微软雅黑" panose="020B0503020204020204" pitchFamily="34" charset="-122"/>
              </a:rPr>
              <a:t>據</a:t>
            </a:r>
            <a:r>
              <a:rPr lang="en-US" altLang="x-none" sz="2000">
                <a:latin typeface="Arial" panose="020B0604020202020204" pitchFamily="34" charset="0"/>
                <a:ea typeface="微软雅黑" panose="020B0503020204020204" pitchFamily="34" charset="-122"/>
              </a:rPr>
              <a:t>​</a:t>
            </a:r>
            <a:r>
              <a:rPr lang="zh-CN" altLang="en-US" sz="2000" dirty="0">
                <a:latin typeface="Arial" panose="020B0604020202020204" pitchFamily="34" charset="0"/>
                <a:ea typeface="微软雅黑" panose="020B0503020204020204" pitchFamily="34" charset="-122"/>
              </a:rPr>
              <a:t>挖</a:t>
            </a:r>
            <a:r>
              <a:rPr lang="en-US" altLang="x-none" sz="2000">
                <a:latin typeface="Arial" panose="020B0604020202020204" pitchFamily="34" charset="0"/>
                <a:ea typeface="微软雅黑" panose="020B0503020204020204" pitchFamily="34" charset="-122"/>
              </a:rPr>
              <a:t>​</a:t>
            </a:r>
            <a:r>
              <a:rPr lang="zh-CN" altLang="en-US" sz="2000" dirty="0">
                <a:latin typeface="Arial" panose="020B0604020202020204" pitchFamily="34" charset="0"/>
                <a:ea typeface="微软雅黑" panose="020B0503020204020204" pitchFamily="34" charset="-122"/>
              </a:rPr>
              <a:t>掘</a:t>
            </a:r>
            <a:r>
              <a:rPr lang="en-US" altLang="x-none" sz="2000">
                <a:latin typeface="Arial" panose="020B0604020202020204" pitchFamily="34" charset="0"/>
                <a:ea typeface="微软雅黑" panose="020B0503020204020204" pitchFamily="34" charset="-122"/>
              </a:rPr>
              <a:t>​</a:t>
            </a:r>
            <a:r>
              <a:rPr lang="zh-CN" altLang="en-US" sz="2000" dirty="0">
                <a:latin typeface="Arial" panose="020B0604020202020204" pitchFamily="34" charset="0"/>
                <a:ea typeface="微软雅黑" panose="020B0503020204020204" pitchFamily="34" charset="-122"/>
              </a:rPr>
              <a:t>的</a:t>
            </a:r>
            <a:r>
              <a:rPr lang="en-US" altLang="x-none" sz="2000">
                <a:latin typeface="Arial" panose="020B0604020202020204" pitchFamily="34" charset="0"/>
                <a:ea typeface="微软雅黑" panose="020B0503020204020204" pitchFamily="34" charset="-122"/>
              </a:rPr>
              <a:t>​</a:t>
            </a:r>
            <a:r>
              <a:rPr lang="zh-CN" altLang="en-US" sz="2000" dirty="0">
                <a:latin typeface="Arial" panose="020B0604020202020204" pitchFamily="34" charset="0"/>
                <a:ea typeface="微软雅黑" panose="020B0503020204020204" pitchFamily="34" charset="-122"/>
              </a:rPr>
              <a:t>智</a:t>
            </a:r>
            <a:r>
              <a:rPr lang="en-US" altLang="x-none" sz="2000">
                <a:latin typeface="Arial" panose="020B0604020202020204" pitchFamily="34" charset="0"/>
                <a:ea typeface="微软雅黑" panose="020B0503020204020204" pitchFamily="34" charset="-122"/>
              </a:rPr>
              <a:t>​</a:t>
            </a:r>
            <a:r>
              <a:rPr lang="zh-CN" altLang="en-US" sz="2000" dirty="0">
                <a:latin typeface="Arial" panose="020B0604020202020204" pitchFamily="34" charset="0"/>
                <a:ea typeface="微软雅黑" panose="020B0503020204020204" pitchFamily="34" charset="-122"/>
              </a:rPr>
              <a:t>能</a:t>
            </a:r>
            <a:r>
              <a:rPr lang="en-US" altLang="x-none" sz="2000">
                <a:latin typeface="Arial" panose="020B0604020202020204" pitchFamily="34" charset="0"/>
                <a:ea typeface="微软雅黑" panose="020B0503020204020204" pitchFamily="34" charset="-122"/>
              </a:rPr>
              <a:t>​</a:t>
            </a:r>
            <a:r>
              <a:rPr lang="zh-CN" altLang="en-US" sz="2000" dirty="0">
                <a:solidFill>
                  <a:srgbClr val="CC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精</a:t>
            </a:r>
            <a:r>
              <a:rPr lang="en-US" altLang="x-none" sz="2000">
                <a:solidFill>
                  <a:srgbClr val="CC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​</a:t>
            </a:r>
            <a:r>
              <a:rPr lang="zh-CN" altLang="en-US" sz="2000" dirty="0">
                <a:solidFill>
                  <a:srgbClr val="CC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准</a:t>
            </a:r>
            <a:r>
              <a:rPr lang="en-US" altLang="x-none" sz="2000">
                <a:solidFill>
                  <a:srgbClr val="CC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​</a:t>
            </a:r>
            <a:r>
              <a:rPr lang="zh-CN" altLang="en-US" sz="2000" dirty="0">
                <a:solidFill>
                  <a:srgbClr val="CC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營</a:t>
            </a:r>
            <a:r>
              <a:rPr lang="en-US" altLang="x-none" sz="2000">
                <a:solidFill>
                  <a:srgbClr val="CC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​</a:t>
            </a:r>
            <a:r>
              <a:rPr lang="zh-CN" altLang="en-US" sz="2000" dirty="0">
                <a:solidFill>
                  <a:srgbClr val="CC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銷</a:t>
            </a:r>
            <a:r>
              <a:rPr lang="zh-CN" altLang="en-US" sz="2000" dirty="0">
                <a:latin typeface="Arial" panose="020B0604020202020204" pitchFamily="34" charset="0"/>
                <a:ea typeface="微软雅黑" panose="020B0503020204020204" pitchFamily="34" charset="-122"/>
              </a:rPr>
              <a:t>已進入我們每天的生活。大數據將給教育帶來什麼？我們的教育是否已經做好了迎接大數據時代的準備？</a:t>
            </a:r>
          </a:p>
        </p:txBody>
      </p:sp>
      <p:pic>
        <p:nvPicPr>
          <p:cNvPr id="8194" name="Picture 3" descr="6631-110215225025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22425" y="3673475"/>
            <a:ext cx="5899150" cy="2949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Picture 4" descr="2013-08-22-17-26-21-1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92500" y="4157980"/>
            <a:ext cx="2385060" cy="141859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 descr="底板标题（繁体）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6510" y="-16510"/>
            <a:ext cx="9151620" cy="9296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文本占位符 84994"/>
          <p:cNvSpPr>
            <a:spLocks noGrp="1"/>
          </p:cNvSpPr>
          <p:nvPr>
            <p:ph idx="1"/>
          </p:nvPr>
        </p:nvSpPr>
        <p:spPr>
          <a:xfrm>
            <a:off x="534670" y="1221105"/>
            <a:ext cx="8229600" cy="2394585"/>
          </a:xfrm>
        </p:spPr>
        <p:txBody>
          <a:bodyPr anchor="t"/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zh-CN" sz="2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zh-CN" altLang="en-US" sz="2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越來越多的教師正在使用資訊化教學工具，這些工具的使用正在改變教師的教學行為，他們改變著自己，和學生一起改變，借助互聯網、擁抱新技術，讓學生有親近感，走進學生，並擁有持續的影響力，</a:t>
            </a:r>
            <a:r>
              <a:rPr lang="zh-CN" altLang="en-US" sz="2200" b="1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老師</a:t>
            </a:r>
            <a:r>
              <a:rPr lang="zh-CN" altLang="en-US" sz="2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好好學習，</a:t>
            </a:r>
            <a:r>
              <a:rPr lang="zh-CN" altLang="en-US" sz="2200" b="1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學生</a:t>
            </a:r>
            <a:r>
              <a:rPr lang="zh-CN" altLang="en-US" sz="2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天天向上，</a:t>
            </a:r>
            <a:r>
              <a:rPr lang="zh-CN" altLang="en-US" sz="2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這些教師讓學生喜歡，形成獨具風采的魅力，形成了獨特風景線。</a:t>
            </a:r>
            <a:endParaRPr lang="en-US" altLang="zh-CN" sz="2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标题 83969"/>
          <p:cNvSpPr>
            <a:spLocks noGrp="1"/>
          </p:cNvSpPr>
          <p:nvPr/>
        </p:nvSpPr>
        <p:spPr>
          <a:xfrm>
            <a:off x="914400" y="952500"/>
            <a:ext cx="7620000" cy="6096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经典综艺体简" pitchFamily="49" charset="-122"/>
                <a:ea typeface="经典综艺体简" pitchFamily="49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经典综艺体简" pitchFamily="49" charset="-122"/>
                <a:ea typeface="经典综艺体简" pitchFamily="49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经典综艺体简" pitchFamily="49" charset="-122"/>
                <a:ea typeface="经典综艺体简" pitchFamily="49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经典综艺体简" pitchFamily="49" charset="-122"/>
                <a:ea typeface="经典综艺体简" pitchFamily="49" charset="-122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经典综艺体简" pitchFamily="49" charset="-122"/>
                <a:ea typeface="经典综艺体简" pitchFamily="49" charset="-122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经典综艺体简" pitchFamily="49" charset="-122"/>
                <a:ea typeface="经典综艺体简" pitchFamily="49" charset="-122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经典综艺体简" pitchFamily="49" charset="-122"/>
                <a:ea typeface="经典综艺体简" pitchFamily="49" charset="-122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经典综艺体简" pitchFamily="49" charset="-122"/>
                <a:ea typeface="经典综艺体简" pitchFamily="49" charset="-122"/>
              </a:defRPr>
            </a:lvl9pPr>
          </a:lstStyle>
          <a:p>
            <a:pPr algn="l">
              <a:lnSpc>
                <a:spcPct val="100000"/>
              </a:lnSpc>
            </a:pPr>
            <a:endParaRPr lang="zh-CN" altLang="en-US" sz="2000" b="1" dirty="0">
              <a:solidFill>
                <a:srgbClr val="CC000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pic>
        <p:nvPicPr>
          <p:cNvPr id="3" name="Picture 2" descr="F:\《 核心素养与课程体系改革》\新建文件夹\新建文件夹\图片1.png图片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86655" y="4617085"/>
            <a:ext cx="2665730" cy="17729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7" name="图片 84995" descr="20160704171603_346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7160" y="4616768"/>
            <a:ext cx="2644775" cy="17605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 descr="底板标题（繁体）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6510" y="-16510"/>
            <a:ext cx="9151620" cy="929640"/>
          </a:xfrm>
          <a:prstGeom prst="rect">
            <a:avLst/>
          </a:prstGeom>
        </p:spPr>
      </p:pic>
      <p:sp>
        <p:nvSpPr>
          <p:cNvPr id="5" name="动作按钮: 影片 4">
            <a:hlinkClick r:id="rId5" action="ppaction://program"/>
          </p:cNvPr>
          <p:cNvSpPr/>
          <p:nvPr/>
        </p:nvSpPr>
        <p:spPr>
          <a:xfrm>
            <a:off x="609600" y="3962400"/>
            <a:ext cx="609600" cy="457200"/>
          </a:xfrm>
          <a:prstGeom prst="actionButtonMovi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5" descr="数字资源中心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39540" y="4079875"/>
            <a:ext cx="3709670" cy="26238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7650" name="TextBox 5"/>
          <p:cNvSpPr txBox="1"/>
          <p:nvPr/>
        </p:nvSpPr>
        <p:spPr>
          <a:xfrm>
            <a:off x="748665" y="1693545"/>
            <a:ext cx="7935595" cy="28346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indent="457200"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</a:rPr>
              <a:t> </a:t>
            </a:r>
            <a:r>
              <a:rPr lang="zh-CN" altLang="en-US" sz="2400" dirty="0">
                <a:latin typeface="微软雅黑" panose="020B0503020204020204" pitchFamily="34" charset="-122"/>
              </a:rPr>
              <a:t>我們把學校資訊化建設的重點放在課堂，努力打造“智慧課堂”，變革教學模式，改變教材的觀念形態，改變相應的教學環境、手段和方法，使各種教學資源、各個教學要素和教學環節有機融合，產生優化效應，推動學習範式的轉變。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147445" y="1175385"/>
            <a:ext cx="5232400" cy="5486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 algn="l"/>
            <a:r>
              <a:rPr lang="en-US" altLang="zh-CN" sz="2800">
                <a:solidFill>
                  <a:srgbClr val="CC0000"/>
                </a:solidFill>
                <a:latin typeface="+mn-lt"/>
                <a:ea typeface="+mn-lt"/>
                <a:cs typeface="宋体" panose="02010600030101010101" pitchFamily="2" charset="-122"/>
                <a:sym typeface="+mn-ea"/>
              </a:rPr>
              <a:t>3. </a:t>
            </a:r>
            <a:r>
              <a:rPr lang="zh-CN" altLang="en-US" sz="2800">
                <a:solidFill>
                  <a:srgbClr val="CC0000"/>
                </a:solidFill>
                <a:latin typeface="+mn-lt"/>
                <a:ea typeface="+mn-lt"/>
                <a:cs typeface="宋体" panose="02010600030101010101" pitchFamily="2" charset="-122"/>
                <a:sym typeface="+mn-ea"/>
              </a:rPr>
              <a:t>技術推動變革，智慧喚醒課堂</a:t>
            </a:r>
            <a:endParaRPr lang="zh-CN" altLang="en-US" sz="2800" u="none">
              <a:solidFill>
                <a:srgbClr val="CC0000"/>
              </a:solidFill>
              <a:latin typeface="+mn-lt"/>
              <a:ea typeface="+mn-lt"/>
              <a:cs typeface="宋体" panose="02010600030101010101" pitchFamily="2" charset="-122"/>
              <a:sym typeface="+mn-ea"/>
            </a:endParaRPr>
          </a:p>
        </p:txBody>
      </p:sp>
      <p:pic>
        <p:nvPicPr>
          <p:cNvPr id="4" name="图片 3" descr="底板标题（繁体）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6510" y="-16510"/>
            <a:ext cx="9151620" cy="9296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任意多边形 17"/>
          <p:cNvSpPr/>
          <p:nvPr/>
        </p:nvSpPr>
        <p:spPr>
          <a:xfrm>
            <a:off x="0" y="0"/>
            <a:ext cx="5435600" cy="6858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435600" y="0"/>
              </a:cxn>
              <a:cxn ang="0">
                <a:pos x="1632410" y="6858000"/>
              </a:cxn>
              <a:cxn ang="0">
                <a:pos x="0" y="6858000"/>
              </a:cxn>
              <a:cxn ang="0">
                <a:pos x="0" y="0"/>
              </a:cxn>
            </a:cxnLst>
            <a:rect l="0" t="0" r="0" b="0"/>
            <a:pathLst>
              <a:path w="5437991" h="6858000">
                <a:moveTo>
                  <a:pt x="0" y="0"/>
                </a:moveTo>
                <a:lnTo>
                  <a:pt x="5437991" y="0"/>
                </a:lnTo>
                <a:lnTo>
                  <a:pt x="1633127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CC0000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cxnSp>
        <p:nvCxnSpPr>
          <p:cNvPr id="31748" name="直接连接符 22"/>
          <p:cNvCxnSpPr/>
          <p:nvPr/>
        </p:nvCxnSpPr>
        <p:spPr>
          <a:xfrm>
            <a:off x="571500" y="1628775"/>
            <a:ext cx="2430463" cy="0"/>
          </a:xfrm>
          <a:prstGeom prst="line">
            <a:avLst/>
          </a:prstGeom>
          <a:ln w="9525" cap="flat" cmpd="sng">
            <a:solidFill>
              <a:srgbClr val="FFFFFF"/>
            </a:solidFill>
            <a:prstDash val="sysDash"/>
            <a:round/>
            <a:headEnd type="none" w="med" len="med"/>
            <a:tailEnd type="none" w="med" len="med"/>
          </a:ln>
        </p:spPr>
      </p:cxnSp>
      <p:cxnSp>
        <p:nvCxnSpPr>
          <p:cNvPr id="31749" name="直接连接符 24"/>
          <p:cNvCxnSpPr/>
          <p:nvPr/>
        </p:nvCxnSpPr>
        <p:spPr>
          <a:xfrm>
            <a:off x="1295400" y="533400"/>
            <a:ext cx="0" cy="2124075"/>
          </a:xfrm>
          <a:prstGeom prst="line">
            <a:avLst/>
          </a:prstGeom>
          <a:ln w="9525" cap="flat" cmpd="sng">
            <a:solidFill>
              <a:srgbClr val="FFFFFF"/>
            </a:solidFill>
            <a:prstDash val="sysDash"/>
            <a:round/>
            <a:headEnd type="none" w="med" len="med"/>
            <a:tailEnd type="none" w="med" len="med"/>
          </a:ln>
        </p:spPr>
      </p:cxnSp>
      <p:sp>
        <p:nvSpPr>
          <p:cNvPr id="2" name="椭圆 25"/>
          <p:cNvSpPr/>
          <p:nvPr/>
        </p:nvSpPr>
        <p:spPr>
          <a:xfrm>
            <a:off x="4138613" y="1142683"/>
            <a:ext cx="736600" cy="735012"/>
          </a:xfrm>
          <a:prstGeom prst="ellipse">
            <a:avLst/>
          </a:prstGeom>
          <a:solidFill>
            <a:srgbClr val="FFFFFF"/>
          </a:solidFill>
          <a:ln w="9525">
            <a:noFill/>
          </a:ln>
        </p:spPr>
        <p:txBody>
          <a:bodyPr anchor="ctr"/>
          <a:lstStyle/>
          <a:p>
            <a:pPr lvl="0" indent="0" algn="ctr"/>
            <a:endParaRPr lang="zh-CN" altLang="en-US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椭圆 28"/>
          <p:cNvSpPr/>
          <p:nvPr/>
        </p:nvSpPr>
        <p:spPr>
          <a:xfrm>
            <a:off x="3656013" y="1999933"/>
            <a:ext cx="736600" cy="736600"/>
          </a:xfrm>
          <a:prstGeom prst="ellipse">
            <a:avLst/>
          </a:prstGeom>
          <a:solidFill>
            <a:srgbClr val="FFFFFF"/>
          </a:solidFill>
          <a:ln w="9525">
            <a:noFill/>
          </a:ln>
        </p:spPr>
        <p:txBody>
          <a:bodyPr anchor="ctr"/>
          <a:lstStyle/>
          <a:p>
            <a:pPr lvl="0" indent="0" algn="ctr"/>
            <a:endParaRPr lang="zh-CN" altLang="en-US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椭圆 29"/>
          <p:cNvSpPr/>
          <p:nvPr/>
        </p:nvSpPr>
        <p:spPr>
          <a:xfrm>
            <a:off x="3192463" y="2877820"/>
            <a:ext cx="735012" cy="736600"/>
          </a:xfrm>
          <a:prstGeom prst="ellipse">
            <a:avLst/>
          </a:prstGeom>
          <a:solidFill>
            <a:srgbClr val="FFFFFF"/>
          </a:solidFill>
          <a:ln w="9525">
            <a:noFill/>
          </a:ln>
        </p:spPr>
        <p:txBody>
          <a:bodyPr anchor="ctr"/>
          <a:lstStyle/>
          <a:p>
            <a:pPr lvl="0" indent="0" algn="ctr"/>
            <a:endParaRPr lang="zh-CN" altLang="en-US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5" name="椭圆 30"/>
          <p:cNvSpPr/>
          <p:nvPr/>
        </p:nvSpPr>
        <p:spPr>
          <a:xfrm>
            <a:off x="2755583" y="3760788"/>
            <a:ext cx="735012" cy="735012"/>
          </a:xfrm>
          <a:prstGeom prst="ellipse">
            <a:avLst/>
          </a:prstGeom>
          <a:solidFill>
            <a:srgbClr val="FFFFFF"/>
          </a:solidFill>
          <a:ln w="9525">
            <a:noFill/>
          </a:ln>
        </p:spPr>
        <p:txBody>
          <a:bodyPr anchor="ctr"/>
          <a:lstStyle/>
          <a:p>
            <a:pPr lvl="0" indent="0" algn="ctr"/>
            <a:endParaRPr lang="zh-CN" altLang="en-US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6" name="椭圆 31"/>
          <p:cNvSpPr/>
          <p:nvPr/>
        </p:nvSpPr>
        <p:spPr>
          <a:xfrm>
            <a:off x="4192588" y="1195070"/>
            <a:ext cx="628650" cy="630238"/>
          </a:xfrm>
          <a:prstGeom prst="ellipse">
            <a:avLst/>
          </a:prstGeom>
          <a:solidFill>
            <a:srgbClr val="FFC000"/>
          </a:solidFill>
          <a:ln w="9525">
            <a:noFill/>
          </a:ln>
        </p:spPr>
        <p:txBody>
          <a:bodyPr lIns="0" tIns="0" rIns="0" bIns="0" anchor="ctr"/>
          <a:lstStyle/>
          <a:p>
            <a:pPr lvl="0" indent="0" algn="ctr"/>
            <a:r>
              <a:rPr lang="en-US" altLang="zh-CN" sz="2000">
                <a:solidFill>
                  <a:srgbClr val="FFFFFF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01</a:t>
            </a:r>
          </a:p>
        </p:txBody>
      </p:sp>
      <p:sp>
        <p:nvSpPr>
          <p:cNvPr id="15" name="椭圆 32"/>
          <p:cNvSpPr/>
          <p:nvPr/>
        </p:nvSpPr>
        <p:spPr>
          <a:xfrm>
            <a:off x="3708400" y="2053908"/>
            <a:ext cx="630238" cy="628650"/>
          </a:xfrm>
          <a:prstGeom prst="ellipse">
            <a:avLst/>
          </a:prstGeom>
          <a:solidFill>
            <a:srgbClr val="FFC000"/>
          </a:solidFill>
          <a:ln w="9525">
            <a:noFill/>
          </a:ln>
        </p:spPr>
        <p:txBody>
          <a:bodyPr lIns="0" tIns="0" rIns="0" bIns="0" anchor="ctr"/>
          <a:lstStyle/>
          <a:p>
            <a:pPr lvl="0" indent="0" algn="ctr"/>
            <a:r>
              <a:rPr lang="en-US" altLang="zh-CN" sz="2000">
                <a:solidFill>
                  <a:srgbClr val="FFFFFF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02</a:t>
            </a:r>
          </a:p>
        </p:txBody>
      </p:sp>
      <p:sp>
        <p:nvSpPr>
          <p:cNvPr id="16" name="椭圆 33"/>
          <p:cNvSpPr/>
          <p:nvPr/>
        </p:nvSpPr>
        <p:spPr>
          <a:xfrm>
            <a:off x="3244850" y="2930208"/>
            <a:ext cx="630238" cy="630237"/>
          </a:xfrm>
          <a:prstGeom prst="ellipse">
            <a:avLst/>
          </a:prstGeom>
          <a:solidFill>
            <a:srgbClr val="FFC000"/>
          </a:solidFill>
          <a:ln w="9525">
            <a:noFill/>
          </a:ln>
        </p:spPr>
        <p:txBody>
          <a:bodyPr lIns="0" tIns="0" rIns="0" bIns="0" anchor="ctr"/>
          <a:lstStyle/>
          <a:p>
            <a:pPr lvl="0" indent="0" algn="ctr"/>
            <a:r>
              <a:rPr lang="en-US" altLang="zh-CN" sz="2000">
                <a:solidFill>
                  <a:srgbClr val="FFFFFF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03</a:t>
            </a:r>
          </a:p>
        </p:txBody>
      </p:sp>
      <p:sp>
        <p:nvSpPr>
          <p:cNvPr id="17" name="椭圆 34"/>
          <p:cNvSpPr/>
          <p:nvPr/>
        </p:nvSpPr>
        <p:spPr>
          <a:xfrm>
            <a:off x="2807970" y="3805238"/>
            <a:ext cx="630238" cy="630237"/>
          </a:xfrm>
          <a:prstGeom prst="ellipse">
            <a:avLst/>
          </a:prstGeom>
          <a:solidFill>
            <a:srgbClr val="FFC000"/>
          </a:solidFill>
          <a:ln w="9525">
            <a:noFill/>
          </a:ln>
        </p:spPr>
        <p:txBody>
          <a:bodyPr lIns="0" tIns="0" rIns="0" bIns="0" anchor="ctr"/>
          <a:lstStyle/>
          <a:p>
            <a:pPr lvl="0" indent="0" algn="ctr"/>
            <a:r>
              <a:rPr lang="en-US" altLang="zh-CN" sz="2000">
                <a:solidFill>
                  <a:srgbClr val="FFFFFF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04</a:t>
            </a:r>
          </a:p>
        </p:txBody>
      </p:sp>
      <p:sp>
        <p:nvSpPr>
          <p:cNvPr id="18" name="文本框 35"/>
          <p:cNvSpPr txBox="1"/>
          <p:nvPr/>
        </p:nvSpPr>
        <p:spPr>
          <a:xfrm>
            <a:off x="4987608" y="1000125"/>
            <a:ext cx="4094162" cy="100584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lvl="0" indent="0">
              <a:lnSpc>
                <a:spcPct val="150000"/>
              </a:lnSpc>
            </a:pPr>
            <a:r>
              <a:rPr lang="zh-CN" altLang="en-US" sz="20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阮毅</a:t>
            </a:r>
            <a:r>
              <a:rPr lang="en-US" altLang="x-none" sz="20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老師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x-none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indent="0"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“宣傳片後期製作中的調色技術”</a:t>
            </a:r>
          </a:p>
        </p:txBody>
      </p:sp>
      <p:sp>
        <p:nvSpPr>
          <p:cNvPr id="19" name="文本框 35"/>
          <p:cNvSpPr txBox="1"/>
          <p:nvPr/>
        </p:nvSpPr>
        <p:spPr>
          <a:xfrm>
            <a:off x="4543425" y="2001520"/>
            <a:ext cx="3940175" cy="100584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lvl="0" indent="0">
              <a:lnSpc>
                <a:spcPct val="150000"/>
              </a:lnSpc>
            </a:pPr>
            <a:r>
              <a:rPr lang="zh-CN" altLang="en-US" sz="20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馬蓓蕾</a:t>
            </a:r>
            <a:r>
              <a:rPr lang="en-US" altLang="x-none" sz="20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老師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x-none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indent="0"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“出口位置個別演示”</a:t>
            </a:r>
          </a:p>
        </p:txBody>
      </p:sp>
      <p:sp>
        <p:nvSpPr>
          <p:cNvPr id="20" name="文本框 35"/>
          <p:cNvSpPr txBox="1"/>
          <p:nvPr/>
        </p:nvSpPr>
        <p:spPr>
          <a:xfrm>
            <a:off x="4174808" y="2930525"/>
            <a:ext cx="4830762" cy="100584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lvl="0" indent="0">
              <a:lnSpc>
                <a:spcPct val="150000"/>
              </a:lnSpc>
            </a:pPr>
            <a:r>
              <a:rPr lang="zh-CN" altLang="en-US" sz="20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周佳敏</a:t>
            </a:r>
            <a:r>
              <a:rPr lang="en-US" altLang="x-none" sz="2000">
                <a:solidFill>
                  <a:srgbClr val="C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 </a:t>
            </a:r>
            <a:r>
              <a:rPr lang="zh-CN" altLang="en-US" sz="20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老師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x-none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indent="0"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“探究二次函數在閉區間內的最值”</a:t>
            </a:r>
          </a:p>
        </p:txBody>
      </p:sp>
      <p:sp>
        <p:nvSpPr>
          <p:cNvPr id="21" name="文本框 35"/>
          <p:cNvSpPr txBox="1"/>
          <p:nvPr/>
        </p:nvSpPr>
        <p:spPr>
          <a:xfrm>
            <a:off x="3729038" y="3957320"/>
            <a:ext cx="3940175" cy="100584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lvl="0" indent="0">
              <a:lnSpc>
                <a:spcPct val="150000"/>
              </a:lnSpc>
            </a:pPr>
            <a:r>
              <a:rPr lang="zh-CN" altLang="en-US" sz="20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趙慧</a:t>
            </a:r>
            <a:r>
              <a:rPr lang="en-US" altLang="x-none" sz="20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老師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x-none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indent="0"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</a:rPr>
              <a:t>Company Instruction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1295400" y="1195070"/>
            <a:ext cx="2228215" cy="975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四堂公開課片段</a:t>
            </a:r>
          </a:p>
        </p:txBody>
      </p:sp>
      <p:pic>
        <p:nvPicPr>
          <p:cNvPr id="7" name="图片 6" descr="投票器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53030" y="4907915"/>
            <a:ext cx="1174750" cy="178816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3875405" y="5267325"/>
            <a:ext cx="3982720" cy="1188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fontAlgn="base">
              <a:lnSpc>
                <a:spcPct val="150000"/>
              </a:lnSpc>
              <a:buNone/>
            </a:pPr>
            <a:r>
              <a:rPr lang="zh-CN" altLang="en-US" dirty="0">
                <a:solidFill>
                  <a:srgbClr val="CC0000"/>
                </a:solidFill>
                <a:effectLst/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您覺得哪節課最有趣，最值得一試？</a:t>
            </a:r>
            <a:endParaRPr lang="zh-CN" altLang="en-US" b="1" strike="noStrike" noProof="1">
              <a:solidFill>
                <a:srgbClr val="CC0000"/>
              </a:solidFill>
              <a:effectLst/>
              <a:latin typeface="华文中宋" panose="02010600040101010101" pitchFamily="2" charset="-122"/>
              <a:ea typeface="华文中宋" panose="02010600040101010101" pitchFamily="2" charset="-122"/>
              <a:sym typeface="+mn-ea"/>
            </a:endParaRPr>
          </a:p>
          <a:p>
            <a:pPr marL="0" indent="0" fontAlgn="base">
              <a:lnSpc>
                <a:spcPct val="150000"/>
              </a:lnSpc>
              <a:buNone/>
            </a:pPr>
            <a:r>
              <a:rPr lang="zh-CN" altLang="en-US" dirty="0">
                <a:solidFill>
                  <a:srgbClr val="CC0000"/>
                </a:solidFill>
                <a:effectLst/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舉起您的投票器，謝謝 </a:t>
            </a:r>
            <a:endParaRPr lang="zh-CN" altLang="en-US" b="1" strike="noStrike" noProof="1">
              <a:solidFill>
                <a:srgbClr val="CC0000"/>
              </a:solidFill>
              <a:effectLst/>
              <a:latin typeface="华文中宋" panose="02010600040101010101" pitchFamily="2" charset="-122"/>
              <a:ea typeface="华文中宋" panose="02010600040101010101" pitchFamily="2" charset="-122"/>
              <a:sym typeface="+mn-ea"/>
            </a:endParaRPr>
          </a:p>
          <a:p>
            <a:endParaRPr lang="zh-CN" altLang="en-US"/>
          </a:p>
        </p:txBody>
      </p:sp>
      <p:sp>
        <p:nvSpPr>
          <p:cNvPr id="9" name="动作按钮: 影片 8">
            <a:hlinkClick r:id="rId3" action="ppaction://program"/>
          </p:cNvPr>
          <p:cNvSpPr/>
          <p:nvPr/>
        </p:nvSpPr>
        <p:spPr>
          <a:xfrm>
            <a:off x="2246630" y="1716405"/>
            <a:ext cx="685800" cy="381000"/>
          </a:xfrm>
          <a:prstGeom prst="actionButtonMovi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自定义设计方案">
  <a:themeElements>
    <a:clrScheme name="自定义设计方案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自定义设计方案">
      <a:majorFont>
        <a:latin typeface="经典综艺体简"/>
        <a:ea typeface="经典综艺体简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微软雅黑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微软雅黑" panose="020B0503020204020204" pitchFamily="34" charset="-122"/>
          </a:defRPr>
        </a:defPPr>
      </a:lstStyle>
    </a:lnDef>
  </a:objectDefaults>
  <a:extraClrSchemeLst>
    <a:extraClrScheme>
      <a:clrScheme name="自定义设计方案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自定义设计方案">
  <a:themeElements>
    <a:clrScheme name="1_自定义设计方案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自定义设计方案">
      <a:majorFont>
        <a:latin typeface="经典综艺体简"/>
        <a:ea typeface="经典综艺体简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微软雅黑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微软雅黑" panose="020B0503020204020204" pitchFamily="34" charset="-122"/>
          </a:defRPr>
        </a:defPPr>
      </a:lstStyle>
    </a:lnDef>
  </a:objectDefaul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1278</Words>
  <Application>Microsoft Office PowerPoint</Application>
  <PresentationFormat>如螢幕大小 (4:3)</PresentationFormat>
  <Paragraphs>59</Paragraphs>
  <Slides>17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17</vt:i4>
      </vt:variant>
    </vt:vector>
  </HeadingPairs>
  <TitlesOfParts>
    <vt:vector size="30" baseType="lpstr">
      <vt:lpstr>Arial</vt:lpstr>
      <vt:lpstr>新細明體</vt:lpstr>
      <vt:lpstr>微软雅黑</vt:lpstr>
      <vt:lpstr>Microsoft Sans Serif</vt:lpstr>
      <vt:lpstr>黑体</vt:lpstr>
      <vt:lpstr>楷体</vt:lpstr>
      <vt:lpstr>华文中宋</vt:lpstr>
      <vt:lpstr>宋体</vt:lpstr>
      <vt:lpstr>Arial Black</vt:lpstr>
      <vt:lpstr>Calibri</vt:lpstr>
      <vt:lpstr>经典综艺体简</vt:lpstr>
      <vt:lpstr>自定义设计方案</vt:lpstr>
      <vt:lpstr>1_自定义设计方案</vt:lpstr>
      <vt:lpstr>投影片 1</vt:lpstr>
      <vt:lpstr>投影片 2</vt:lpstr>
      <vt:lpstr>投影片 3</vt:lpstr>
      <vt:lpstr>投影片 4</vt:lpstr>
      <vt:lpstr>投影片 5</vt:lpstr>
      <vt:lpstr>投影片 6</vt:lpstr>
      <vt:lpstr>投影片 7</vt:lpstr>
      <vt:lpstr>投影片 8</vt:lpstr>
      <vt:lpstr>投影片 9</vt:lpstr>
      <vt:lpstr>投影片 10</vt:lpstr>
      <vt:lpstr>投影片 11</vt:lpstr>
      <vt:lpstr>投影片 12</vt:lpstr>
      <vt:lpstr>投影片 13</vt:lpstr>
      <vt:lpstr>投影片 14</vt:lpstr>
      <vt:lpstr>投影片 15</vt:lpstr>
      <vt:lpstr>投影片 16</vt:lpstr>
      <vt:lpstr>投影片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/>
  <cp:lastModifiedBy>HABOOK</cp:lastModifiedBy>
  <cp:revision>76</cp:revision>
  <dcterms:created xsi:type="dcterms:W3CDTF">2016-10-22T02:19:00Z</dcterms:created>
  <dcterms:modified xsi:type="dcterms:W3CDTF">2016-12-01T00:54:12Z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2052-10.1.0.6065</vt:lpwstr>
  </property>
</Properties>
</file>