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6" r:id="rId2"/>
    <p:sldId id="259" r:id="rId3"/>
    <p:sldId id="262" r:id="rId4"/>
    <p:sldId id="285" r:id="rId5"/>
    <p:sldId id="286" r:id="rId6"/>
    <p:sldId id="260" r:id="rId7"/>
    <p:sldId id="277" r:id="rId8"/>
    <p:sldId id="278" r:id="rId9"/>
    <p:sldId id="261" r:id="rId10"/>
    <p:sldId id="279" r:id="rId11"/>
    <p:sldId id="280" r:id="rId12"/>
    <p:sldId id="287" r:id="rId13"/>
    <p:sldId id="289" r:id="rId14"/>
    <p:sldId id="288" r:id="rId15"/>
    <p:sldId id="290" r:id="rId16"/>
    <p:sldId id="281" r:id="rId17"/>
    <p:sldId id="282" r:id="rId18"/>
    <p:sldId id="283" r:id="rId19"/>
    <p:sldId id="284" r:id="rId20"/>
    <p:sldId id="266" r:id="rId21"/>
    <p:sldId id="267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69" d="100"/>
          <a:sy n="69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F65FED-3E77-4089-A697-0AF70F551132}" type="doc">
      <dgm:prSet loTypeId="urn:microsoft.com/office/officeart/2005/8/layout/radial4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ED9BB3E-E225-4990-93F4-CC3D383CABA8}">
      <dgm:prSet phldrT="[Text]"/>
      <dgm:spPr>
        <a:solidFill>
          <a:srgbClr val="FF0000"/>
        </a:solidFill>
      </dgm:spPr>
      <dgm:t>
        <a:bodyPr/>
        <a:lstStyle/>
        <a:p>
          <a:r>
            <a:rPr lang="en-US"/>
            <a:t>TMSC Learning and Self-Pace Examination through Science Experiments</a:t>
          </a:r>
        </a:p>
      </dgm:t>
    </dgm:pt>
    <dgm:pt modelId="{6A39C57F-D775-4FB9-B70F-128AD2AB9090}" type="parTrans" cxnId="{2BB0E9B0-C6BA-4879-99B0-B33394A8032A}">
      <dgm:prSet/>
      <dgm:spPr/>
      <dgm:t>
        <a:bodyPr/>
        <a:lstStyle/>
        <a:p>
          <a:endParaRPr lang="en-US"/>
        </a:p>
      </dgm:t>
    </dgm:pt>
    <dgm:pt modelId="{46723447-D538-48AA-9EA6-47C4F9406743}" type="sibTrans" cxnId="{2BB0E9B0-C6BA-4879-99B0-B33394A8032A}">
      <dgm:prSet/>
      <dgm:spPr/>
      <dgm:t>
        <a:bodyPr/>
        <a:lstStyle/>
        <a:p>
          <a:endParaRPr lang="en-US"/>
        </a:p>
      </dgm:t>
    </dgm:pt>
    <dgm:pt modelId="{214A275C-A674-4271-97E4-E9D9BAE242C4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/>
            <a:t>Lecturing</a:t>
          </a:r>
        </a:p>
      </dgm:t>
    </dgm:pt>
    <dgm:pt modelId="{65C1D0CB-4EC5-4BCF-B55D-9DAC43618CB6}" type="parTrans" cxnId="{9C701728-363B-4E48-8608-F36AE148D5FD}">
      <dgm:prSet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C08E0F38-BB8F-45D1-B897-63B34E2E2F65}" type="sibTrans" cxnId="{9C701728-363B-4E48-8608-F36AE148D5FD}">
      <dgm:prSet/>
      <dgm:spPr/>
      <dgm:t>
        <a:bodyPr/>
        <a:lstStyle/>
        <a:p>
          <a:endParaRPr lang="en-US"/>
        </a:p>
      </dgm:t>
    </dgm:pt>
    <dgm:pt modelId="{BDD32578-D172-40C1-A6C1-406D444FE31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dirty="0"/>
            <a:t>Experimenting </a:t>
          </a:r>
        </a:p>
      </dgm:t>
    </dgm:pt>
    <dgm:pt modelId="{AEA6DF2A-E6EC-4FE1-AE1D-B6DDE594D6D3}" type="parTrans" cxnId="{3BDE7BF3-9224-4CA3-992E-188A6F652DED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28A3B687-2B4A-4F3F-A00E-603502F7D68D}" type="sibTrans" cxnId="{3BDE7BF3-9224-4CA3-992E-188A6F652DED}">
      <dgm:prSet/>
      <dgm:spPr/>
      <dgm:t>
        <a:bodyPr/>
        <a:lstStyle/>
        <a:p>
          <a:endParaRPr lang="en-US"/>
        </a:p>
      </dgm:t>
    </dgm:pt>
    <dgm:pt modelId="{32151D90-3982-475D-9711-58C979879405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Critical Thinking</a:t>
          </a:r>
        </a:p>
      </dgm:t>
    </dgm:pt>
    <dgm:pt modelId="{25DC689B-EE58-4DF4-9F78-2782324E9639}" type="parTrans" cxnId="{3733CBBD-9139-4C1E-BFA1-BBC6437F2E5C}">
      <dgm:prSet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968E918A-4378-43BE-BE2B-C7A4FA77DEB3}" type="sibTrans" cxnId="{3733CBBD-9139-4C1E-BFA1-BBC6437F2E5C}">
      <dgm:prSet/>
      <dgm:spPr/>
      <dgm:t>
        <a:bodyPr/>
        <a:lstStyle/>
        <a:p>
          <a:endParaRPr lang="en-US"/>
        </a:p>
      </dgm:t>
    </dgm:pt>
    <dgm:pt modelId="{BF7E0685-9B65-40F8-8E4C-3DEB07DC7368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Reporting </a:t>
          </a:r>
        </a:p>
      </dgm:t>
    </dgm:pt>
    <dgm:pt modelId="{73AF59EE-8B15-4EB7-9C61-112E91A33606}" type="parTrans" cxnId="{B7BF9A0A-3D09-4D87-BD18-D98B4107F202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DDCE8AA0-2FBF-40B3-8650-A3DAD66313C8}" type="sibTrans" cxnId="{B7BF9A0A-3D09-4D87-BD18-D98B4107F202}">
      <dgm:prSet/>
      <dgm:spPr/>
      <dgm:t>
        <a:bodyPr/>
        <a:lstStyle/>
        <a:p>
          <a:endParaRPr lang="en-US"/>
        </a:p>
      </dgm:t>
    </dgm:pt>
    <dgm:pt modelId="{6F906D9D-7A23-4BB4-AC25-34B67BA033D0}">
      <dgm:prSet/>
      <dgm:spPr>
        <a:solidFill>
          <a:srgbClr val="92D050"/>
        </a:solidFill>
      </dgm:spPr>
      <dgm:t>
        <a:bodyPr/>
        <a:lstStyle/>
        <a:p>
          <a:r>
            <a:rPr lang="en-US"/>
            <a:t>Reading</a:t>
          </a:r>
        </a:p>
      </dgm:t>
    </dgm:pt>
    <dgm:pt modelId="{20164A20-48F0-406F-9692-1E1791D353E5}" type="parTrans" cxnId="{E4CB6C00-3362-4DE1-A78B-794039868B8C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8FA41074-6109-45DA-B9CE-E1E1ED93BC3B}" type="sibTrans" cxnId="{E4CB6C00-3362-4DE1-A78B-794039868B8C}">
      <dgm:prSet/>
      <dgm:spPr/>
      <dgm:t>
        <a:bodyPr/>
        <a:lstStyle/>
        <a:p>
          <a:endParaRPr lang="en-US"/>
        </a:p>
      </dgm:t>
    </dgm:pt>
    <dgm:pt modelId="{30E74D2B-4942-4A8D-B8FD-B39A60B844C1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/>
            <a:t>Evaluating</a:t>
          </a:r>
        </a:p>
      </dgm:t>
    </dgm:pt>
    <dgm:pt modelId="{D7A2D492-5061-4D8E-B217-58F1C448934B}" type="parTrans" cxnId="{A6D9AC15-F0AC-4748-AB4E-DF6019E99A65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8C86B1B-020D-41C7-9D0B-DEB704A1EE4A}" type="sibTrans" cxnId="{A6D9AC15-F0AC-4748-AB4E-DF6019E99A65}">
      <dgm:prSet/>
      <dgm:spPr/>
      <dgm:t>
        <a:bodyPr/>
        <a:lstStyle/>
        <a:p>
          <a:endParaRPr lang="en-US"/>
        </a:p>
      </dgm:t>
    </dgm:pt>
    <dgm:pt modelId="{EA8C29BE-EC1D-4744-A3EE-4D6D68167C6C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Approaching in Answering</a:t>
          </a:r>
        </a:p>
      </dgm:t>
    </dgm:pt>
    <dgm:pt modelId="{3129F6E7-7200-496E-BF5E-E626D68BD22D}" type="parTrans" cxnId="{3EAC32DF-B242-4F0A-B62B-4BF1008C6431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3C36FD1E-75EA-4E1A-A5CC-AEC3A90B40FC}" type="sibTrans" cxnId="{3EAC32DF-B242-4F0A-B62B-4BF1008C6431}">
      <dgm:prSet/>
      <dgm:spPr/>
      <dgm:t>
        <a:bodyPr/>
        <a:lstStyle/>
        <a:p>
          <a:endParaRPr lang="en-US"/>
        </a:p>
      </dgm:t>
    </dgm:pt>
    <dgm:pt modelId="{11AAE048-472F-4A40-9F1E-23C1574C4028}" type="pres">
      <dgm:prSet presAssocID="{00F65FED-3E77-4089-A697-0AF70F55113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243A76-BE3D-4F7B-89B2-9B682EFE5EBF}" type="pres">
      <dgm:prSet presAssocID="{CED9BB3E-E225-4990-93F4-CC3D383CABA8}" presName="centerShape" presStyleLbl="node0" presStyleIdx="0" presStyleCnt="1"/>
      <dgm:spPr/>
      <dgm:t>
        <a:bodyPr/>
        <a:lstStyle/>
        <a:p>
          <a:endParaRPr lang="en-US"/>
        </a:p>
      </dgm:t>
    </dgm:pt>
    <dgm:pt modelId="{7D88C3D6-726A-428E-9434-BE0770C2E738}" type="pres">
      <dgm:prSet presAssocID="{65C1D0CB-4EC5-4BCF-B55D-9DAC43618CB6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55775D5E-04D6-49A0-A414-F622EE97BEC6}" type="pres">
      <dgm:prSet presAssocID="{214A275C-A674-4271-97E4-E9D9BAE242C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88C4B-43E0-44AE-88EF-4647B1D7379D}" type="pres">
      <dgm:prSet presAssocID="{AEA6DF2A-E6EC-4FE1-AE1D-B6DDE594D6D3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E2E2A2E0-BC0A-4718-9D20-91175FC9827F}" type="pres">
      <dgm:prSet presAssocID="{BDD32578-D172-40C1-A6C1-406D444FE31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8E3FF-AF82-499A-8CF6-DCE348C69AD0}" type="pres">
      <dgm:prSet presAssocID="{20164A20-48F0-406F-9692-1E1791D353E5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84AF25D9-53DD-4AF5-8FEB-6D0F146408FA}" type="pres">
      <dgm:prSet presAssocID="{6F906D9D-7A23-4BB4-AC25-34B67BA033D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DE5D2-8877-4139-9FC2-48089D8E940D}" type="pres">
      <dgm:prSet presAssocID="{25DC689B-EE58-4DF4-9F78-2782324E9639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2383CEB0-B318-4F52-8EC1-2E7A4D2483B8}" type="pres">
      <dgm:prSet presAssocID="{32151D90-3982-475D-9711-58C97987940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847F9-1ECE-4DAE-A18D-640ECFF727D6}" type="pres">
      <dgm:prSet presAssocID="{3129F6E7-7200-496E-BF5E-E626D68BD22D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AD9CC8DE-4040-4844-8AC3-C06A571745FE}" type="pres">
      <dgm:prSet presAssocID="{EA8C29BE-EC1D-4744-A3EE-4D6D68167C6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E51B2-8B67-460D-A3C5-BA9CCBA8FCCA}" type="pres">
      <dgm:prSet presAssocID="{D7A2D492-5061-4D8E-B217-58F1C448934B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D80E2C5B-26B4-4F7C-AE2C-C11240A5ADD6}" type="pres">
      <dgm:prSet presAssocID="{30E74D2B-4942-4A8D-B8FD-B39A60B844C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3BB9F-19CB-4C78-AA28-0266396A9FD6}" type="pres">
      <dgm:prSet presAssocID="{73AF59EE-8B15-4EB7-9C61-112E91A33606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CC15DD58-744D-49FD-A349-4E13699D07DC}" type="pres">
      <dgm:prSet presAssocID="{BF7E0685-9B65-40F8-8E4C-3DEB07DC736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3431DF-3627-4D08-B66B-800541F6EDD0}" type="presOf" srcId="{20164A20-48F0-406F-9692-1E1791D353E5}" destId="{FD58E3FF-AF82-499A-8CF6-DCE348C69AD0}" srcOrd="0" destOrd="0" presId="urn:microsoft.com/office/officeart/2005/8/layout/radial4"/>
    <dgm:cxn modelId="{1B5CC3A0-EBCF-4CDF-B530-80AE2050E4E0}" type="presOf" srcId="{73AF59EE-8B15-4EB7-9C61-112E91A33606}" destId="{7EF3BB9F-19CB-4C78-AA28-0266396A9FD6}" srcOrd="0" destOrd="0" presId="urn:microsoft.com/office/officeart/2005/8/layout/radial4"/>
    <dgm:cxn modelId="{462C050F-B74F-434C-8FB6-71A810352293}" type="presOf" srcId="{CED9BB3E-E225-4990-93F4-CC3D383CABA8}" destId="{B2243A76-BE3D-4F7B-89B2-9B682EFE5EBF}" srcOrd="0" destOrd="0" presId="urn:microsoft.com/office/officeart/2005/8/layout/radial4"/>
    <dgm:cxn modelId="{B84A3BBA-E825-40E5-8C94-E876A23C0195}" type="presOf" srcId="{AEA6DF2A-E6EC-4FE1-AE1D-B6DDE594D6D3}" destId="{1F288C4B-43E0-44AE-88EF-4647B1D7379D}" srcOrd="0" destOrd="0" presId="urn:microsoft.com/office/officeart/2005/8/layout/radial4"/>
    <dgm:cxn modelId="{1681F1EF-87DF-4401-8512-1D6B751E7766}" type="presOf" srcId="{214A275C-A674-4271-97E4-E9D9BAE242C4}" destId="{55775D5E-04D6-49A0-A414-F622EE97BEC6}" srcOrd="0" destOrd="0" presId="urn:microsoft.com/office/officeart/2005/8/layout/radial4"/>
    <dgm:cxn modelId="{9C701728-363B-4E48-8608-F36AE148D5FD}" srcId="{CED9BB3E-E225-4990-93F4-CC3D383CABA8}" destId="{214A275C-A674-4271-97E4-E9D9BAE242C4}" srcOrd="0" destOrd="0" parTransId="{65C1D0CB-4EC5-4BCF-B55D-9DAC43618CB6}" sibTransId="{C08E0F38-BB8F-45D1-B897-63B34E2E2F65}"/>
    <dgm:cxn modelId="{0CBECEE9-D752-42A5-A16D-A6F95EE6E097}" type="presOf" srcId="{EA8C29BE-EC1D-4744-A3EE-4D6D68167C6C}" destId="{AD9CC8DE-4040-4844-8AC3-C06A571745FE}" srcOrd="0" destOrd="0" presId="urn:microsoft.com/office/officeart/2005/8/layout/radial4"/>
    <dgm:cxn modelId="{3EAC32DF-B242-4F0A-B62B-4BF1008C6431}" srcId="{CED9BB3E-E225-4990-93F4-CC3D383CABA8}" destId="{EA8C29BE-EC1D-4744-A3EE-4D6D68167C6C}" srcOrd="4" destOrd="0" parTransId="{3129F6E7-7200-496E-BF5E-E626D68BD22D}" sibTransId="{3C36FD1E-75EA-4E1A-A5CC-AEC3A90B40FC}"/>
    <dgm:cxn modelId="{3A515397-E338-449F-A751-CFB96424B6D7}" type="presOf" srcId="{6F906D9D-7A23-4BB4-AC25-34B67BA033D0}" destId="{84AF25D9-53DD-4AF5-8FEB-6D0F146408FA}" srcOrd="0" destOrd="0" presId="urn:microsoft.com/office/officeart/2005/8/layout/radial4"/>
    <dgm:cxn modelId="{E4CB6C00-3362-4DE1-A78B-794039868B8C}" srcId="{CED9BB3E-E225-4990-93F4-CC3D383CABA8}" destId="{6F906D9D-7A23-4BB4-AC25-34B67BA033D0}" srcOrd="2" destOrd="0" parTransId="{20164A20-48F0-406F-9692-1E1791D353E5}" sibTransId="{8FA41074-6109-45DA-B9CE-E1E1ED93BC3B}"/>
    <dgm:cxn modelId="{45CE5F99-689F-4DCB-932B-D645B60F0B74}" type="presOf" srcId="{BF7E0685-9B65-40F8-8E4C-3DEB07DC7368}" destId="{CC15DD58-744D-49FD-A349-4E13699D07DC}" srcOrd="0" destOrd="0" presId="urn:microsoft.com/office/officeart/2005/8/layout/radial4"/>
    <dgm:cxn modelId="{3733CBBD-9139-4C1E-BFA1-BBC6437F2E5C}" srcId="{CED9BB3E-E225-4990-93F4-CC3D383CABA8}" destId="{32151D90-3982-475D-9711-58C979879405}" srcOrd="3" destOrd="0" parTransId="{25DC689B-EE58-4DF4-9F78-2782324E9639}" sibTransId="{968E918A-4378-43BE-BE2B-C7A4FA77DEB3}"/>
    <dgm:cxn modelId="{AB736FCF-A713-4DFC-B078-B26816E443D0}" type="presOf" srcId="{30E74D2B-4942-4A8D-B8FD-B39A60B844C1}" destId="{D80E2C5B-26B4-4F7C-AE2C-C11240A5ADD6}" srcOrd="0" destOrd="0" presId="urn:microsoft.com/office/officeart/2005/8/layout/radial4"/>
    <dgm:cxn modelId="{3FDECBAE-3082-40A9-B711-544056AF6059}" type="presOf" srcId="{3129F6E7-7200-496E-BF5E-E626D68BD22D}" destId="{14B847F9-1ECE-4DAE-A18D-640ECFF727D6}" srcOrd="0" destOrd="0" presId="urn:microsoft.com/office/officeart/2005/8/layout/radial4"/>
    <dgm:cxn modelId="{B9BECB1F-D206-40AD-90BB-0F77CE7FFC88}" type="presOf" srcId="{32151D90-3982-475D-9711-58C979879405}" destId="{2383CEB0-B318-4F52-8EC1-2E7A4D2483B8}" srcOrd="0" destOrd="0" presId="urn:microsoft.com/office/officeart/2005/8/layout/radial4"/>
    <dgm:cxn modelId="{AA39A81F-5172-48C9-B27C-98ECE6F20CED}" type="presOf" srcId="{25DC689B-EE58-4DF4-9F78-2782324E9639}" destId="{1D5DE5D2-8877-4139-9FC2-48089D8E940D}" srcOrd="0" destOrd="0" presId="urn:microsoft.com/office/officeart/2005/8/layout/radial4"/>
    <dgm:cxn modelId="{3BDE7BF3-9224-4CA3-992E-188A6F652DED}" srcId="{CED9BB3E-E225-4990-93F4-CC3D383CABA8}" destId="{BDD32578-D172-40C1-A6C1-406D444FE31F}" srcOrd="1" destOrd="0" parTransId="{AEA6DF2A-E6EC-4FE1-AE1D-B6DDE594D6D3}" sibTransId="{28A3B687-2B4A-4F3F-A00E-603502F7D68D}"/>
    <dgm:cxn modelId="{2BB0E9B0-C6BA-4879-99B0-B33394A8032A}" srcId="{00F65FED-3E77-4089-A697-0AF70F551132}" destId="{CED9BB3E-E225-4990-93F4-CC3D383CABA8}" srcOrd="0" destOrd="0" parTransId="{6A39C57F-D775-4FB9-B70F-128AD2AB9090}" sibTransId="{46723447-D538-48AA-9EA6-47C4F9406743}"/>
    <dgm:cxn modelId="{E8F344E8-F5AF-4122-9F4B-CFBE8D78555A}" type="presOf" srcId="{BDD32578-D172-40C1-A6C1-406D444FE31F}" destId="{E2E2A2E0-BC0A-4718-9D20-91175FC9827F}" srcOrd="0" destOrd="0" presId="urn:microsoft.com/office/officeart/2005/8/layout/radial4"/>
    <dgm:cxn modelId="{71CB7E78-1842-453B-8277-F7D3E04D0165}" type="presOf" srcId="{00F65FED-3E77-4089-A697-0AF70F551132}" destId="{11AAE048-472F-4A40-9F1E-23C1574C4028}" srcOrd="0" destOrd="0" presId="urn:microsoft.com/office/officeart/2005/8/layout/radial4"/>
    <dgm:cxn modelId="{A6D9AC15-F0AC-4748-AB4E-DF6019E99A65}" srcId="{CED9BB3E-E225-4990-93F4-CC3D383CABA8}" destId="{30E74D2B-4942-4A8D-B8FD-B39A60B844C1}" srcOrd="5" destOrd="0" parTransId="{D7A2D492-5061-4D8E-B217-58F1C448934B}" sibTransId="{58C86B1B-020D-41C7-9D0B-DEB704A1EE4A}"/>
    <dgm:cxn modelId="{B7BF9A0A-3D09-4D87-BD18-D98B4107F202}" srcId="{CED9BB3E-E225-4990-93F4-CC3D383CABA8}" destId="{BF7E0685-9B65-40F8-8E4C-3DEB07DC7368}" srcOrd="6" destOrd="0" parTransId="{73AF59EE-8B15-4EB7-9C61-112E91A33606}" sibTransId="{DDCE8AA0-2FBF-40B3-8650-A3DAD66313C8}"/>
    <dgm:cxn modelId="{E95DE157-E9F5-498C-96F0-E14ED548230D}" type="presOf" srcId="{65C1D0CB-4EC5-4BCF-B55D-9DAC43618CB6}" destId="{7D88C3D6-726A-428E-9434-BE0770C2E738}" srcOrd="0" destOrd="0" presId="urn:microsoft.com/office/officeart/2005/8/layout/radial4"/>
    <dgm:cxn modelId="{6001F608-3B17-47B8-A649-28E3B349C751}" type="presOf" srcId="{D7A2D492-5061-4D8E-B217-58F1C448934B}" destId="{6F3E51B2-8B67-460D-A3C5-BA9CCBA8FCCA}" srcOrd="0" destOrd="0" presId="urn:microsoft.com/office/officeart/2005/8/layout/radial4"/>
    <dgm:cxn modelId="{60868ECA-CC18-42DB-BE6F-EC26C97369C1}" type="presParOf" srcId="{11AAE048-472F-4A40-9F1E-23C1574C4028}" destId="{B2243A76-BE3D-4F7B-89B2-9B682EFE5EBF}" srcOrd="0" destOrd="0" presId="urn:microsoft.com/office/officeart/2005/8/layout/radial4"/>
    <dgm:cxn modelId="{04F202C2-AA5E-4A58-B841-81B9A924028E}" type="presParOf" srcId="{11AAE048-472F-4A40-9F1E-23C1574C4028}" destId="{7D88C3D6-726A-428E-9434-BE0770C2E738}" srcOrd="1" destOrd="0" presId="urn:microsoft.com/office/officeart/2005/8/layout/radial4"/>
    <dgm:cxn modelId="{2FA77A78-4FCA-4A94-840C-933CE33EA483}" type="presParOf" srcId="{11AAE048-472F-4A40-9F1E-23C1574C4028}" destId="{55775D5E-04D6-49A0-A414-F622EE97BEC6}" srcOrd="2" destOrd="0" presId="urn:microsoft.com/office/officeart/2005/8/layout/radial4"/>
    <dgm:cxn modelId="{417CEC66-02CB-4D68-916A-07269FEDE4E1}" type="presParOf" srcId="{11AAE048-472F-4A40-9F1E-23C1574C4028}" destId="{1F288C4B-43E0-44AE-88EF-4647B1D7379D}" srcOrd="3" destOrd="0" presId="urn:microsoft.com/office/officeart/2005/8/layout/radial4"/>
    <dgm:cxn modelId="{64170871-2347-4CA0-9E21-E7E25C1DC278}" type="presParOf" srcId="{11AAE048-472F-4A40-9F1E-23C1574C4028}" destId="{E2E2A2E0-BC0A-4718-9D20-91175FC9827F}" srcOrd="4" destOrd="0" presId="urn:microsoft.com/office/officeart/2005/8/layout/radial4"/>
    <dgm:cxn modelId="{B39F815A-5F38-49F4-862A-4B3D5A3DB618}" type="presParOf" srcId="{11AAE048-472F-4A40-9F1E-23C1574C4028}" destId="{FD58E3FF-AF82-499A-8CF6-DCE348C69AD0}" srcOrd="5" destOrd="0" presId="urn:microsoft.com/office/officeart/2005/8/layout/radial4"/>
    <dgm:cxn modelId="{DB5AE53C-8A64-46AA-ACD9-15972497CEB1}" type="presParOf" srcId="{11AAE048-472F-4A40-9F1E-23C1574C4028}" destId="{84AF25D9-53DD-4AF5-8FEB-6D0F146408FA}" srcOrd="6" destOrd="0" presId="urn:microsoft.com/office/officeart/2005/8/layout/radial4"/>
    <dgm:cxn modelId="{CFC1FFA7-9569-4223-9C09-112DDF77885D}" type="presParOf" srcId="{11AAE048-472F-4A40-9F1E-23C1574C4028}" destId="{1D5DE5D2-8877-4139-9FC2-48089D8E940D}" srcOrd="7" destOrd="0" presId="urn:microsoft.com/office/officeart/2005/8/layout/radial4"/>
    <dgm:cxn modelId="{8EA377E6-1720-4A5F-92B7-EC7A94EFE937}" type="presParOf" srcId="{11AAE048-472F-4A40-9F1E-23C1574C4028}" destId="{2383CEB0-B318-4F52-8EC1-2E7A4D2483B8}" srcOrd="8" destOrd="0" presId="urn:microsoft.com/office/officeart/2005/8/layout/radial4"/>
    <dgm:cxn modelId="{1D897F43-FFCB-4AF0-A052-D02C6501E4CF}" type="presParOf" srcId="{11AAE048-472F-4A40-9F1E-23C1574C4028}" destId="{14B847F9-1ECE-4DAE-A18D-640ECFF727D6}" srcOrd="9" destOrd="0" presId="urn:microsoft.com/office/officeart/2005/8/layout/radial4"/>
    <dgm:cxn modelId="{B2FEB8B7-A564-4683-9893-D4BE94330A8B}" type="presParOf" srcId="{11AAE048-472F-4A40-9F1E-23C1574C4028}" destId="{AD9CC8DE-4040-4844-8AC3-C06A571745FE}" srcOrd="10" destOrd="0" presId="urn:microsoft.com/office/officeart/2005/8/layout/radial4"/>
    <dgm:cxn modelId="{3869026E-6EAC-4B04-8D08-F5ABD87B218E}" type="presParOf" srcId="{11AAE048-472F-4A40-9F1E-23C1574C4028}" destId="{6F3E51B2-8B67-460D-A3C5-BA9CCBA8FCCA}" srcOrd="11" destOrd="0" presId="urn:microsoft.com/office/officeart/2005/8/layout/radial4"/>
    <dgm:cxn modelId="{367B8811-937C-4CE4-92B3-4BAD7F01C732}" type="presParOf" srcId="{11AAE048-472F-4A40-9F1E-23C1574C4028}" destId="{D80E2C5B-26B4-4F7C-AE2C-C11240A5ADD6}" srcOrd="12" destOrd="0" presId="urn:microsoft.com/office/officeart/2005/8/layout/radial4"/>
    <dgm:cxn modelId="{60BBA353-CAE6-48E8-B8C6-E6592E1FBD45}" type="presParOf" srcId="{11AAE048-472F-4A40-9F1E-23C1574C4028}" destId="{7EF3BB9F-19CB-4C78-AA28-0266396A9FD6}" srcOrd="13" destOrd="0" presId="urn:microsoft.com/office/officeart/2005/8/layout/radial4"/>
    <dgm:cxn modelId="{59D006BF-6C50-404B-9CD2-25063F4FD642}" type="presParOf" srcId="{11AAE048-472F-4A40-9F1E-23C1574C4028}" destId="{CC15DD58-744D-49FD-A349-4E13699D07DC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43A76-BE3D-4F7B-89B2-9B682EFE5EBF}">
      <dsp:nvSpPr>
        <dsp:cNvPr id="0" name=""/>
        <dsp:cNvSpPr/>
      </dsp:nvSpPr>
      <dsp:spPr>
        <a:xfrm>
          <a:off x="3153528" y="2784523"/>
          <a:ext cx="1922543" cy="1922543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TMSC Learning and Self-Pace Examination through Science Experiments</a:t>
          </a:r>
        </a:p>
      </dsp:txBody>
      <dsp:txXfrm>
        <a:off x="3435078" y="3066073"/>
        <a:ext cx="1359443" cy="1359443"/>
      </dsp:txXfrm>
    </dsp:sp>
    <dsp:sp modelId="{7D88C3D6-726A-428E-9434-BE0770C2E738}">
      <dsp:nvSpPr>
        <dsp:cNvPr id="0" name=""/>
        <dsp:cNvSpPr/>
      </dsp:nvSpPr>
      <dsp:spPr>
        <a:xfrm rot="10800000">
          <a:off x="908774" y="3471832"/>
          <a:ext cx="2121292" cy="54792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775D5E-04D6-49A0-A414-F622EE97BEC6}">
      <dsp:nvSpPr>
        <dsp:cNvPr id="0" name=""/>
        <dsp:cNvSpPr/>
      </dsp:nvSpPr>
      <dsp:spPr>
        <a:xfrm>
          <a:off x="235884" y="3207483"/>
          <a:ext cx="1345780" cy="1076624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Lecturing</a:t>
          </a:r>
        </a:p>
      </dsp:txBody>
      <dsp:txXfrm>
        <a:off x="267417" y="3239016"/>
        <a:ext cx="1282714" cy="1013558"/>
      </dsp:txXfrm>
    </dsp:sp>
    <dsp:sp modelId="{1F288C4B-43E0-44AE-88EF-4647B1D7379D}">
      <dsp:nvSpPr>
        <dsp:cNvPr id="0" name=""/>
        <dsp:cNvSpPr/>
      </dsp:nvSpPr>
      <dsp:spPr>
        <a:xfrm rot="12600000">
          <a:off x="1196200" y="2399143"/>
          <a:ext cx="2121292" cy="54792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E2A2E0-BC0A-4718-9D20-91175FC9827F}">
      <dsp:nvSpPr>
        <dsp:cNvPr id="0" name=""/>
        <dsp:cNvSpPr/>
      </dsp:nvSpPr>
      <dsp:spPr>
        <a:xfrm>
          <a:off x="665410" y="1604470"/>
          <a:ext cx="1345780" cy="107662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rgbClr val="FFFF00"/>
          </a:solidFill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Experimenting </a:t>
          </a:r>
        </a:p>
      </dsp:txBody>
      <dsp:txXfrm>
        <a:off x="696943" y="1636003"/>
        <a:ext cx="1282714" cy="1013558"/>
      </dsp:txXfrm>
    </dsp:sp>
    <dsp:sp modelId="{FD58E3FF-AF82-499A-8CF6-DCE348C69AD0}">
      <dsp:nvSpPr>
        <dsp:cNvPr id="0" name=""/>
        <dsp:cNvSpPr/>
      </dsp:nvSpPr>
      <dsp:spPr>
        <a:xfrm rot="14400000">
          <a:off x="1981464" y="1613879"/>
          <a:ext cx="2121292" cy="547924"/>
        </a:xfrm>
        <a:prstGeom prst="lef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AF25D9-53DD-4AF5-8FEB-6D0F146408FA}">
      <dsp:nvSpPr>
        <dsp:cNvPr id="0" name=""/>
        <dsp:cNvSpPr/>
      </dsp:nvSpPr>
      <dsp:spPr>
        <a:xfrm>
          <a:off x="1838896" y="430983"/>
          <a:ext cx="1345780" cy="1076624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Reading</a:t>
          </a:r>
        </a:p>
      </dsp:txBody>
      <dsp:txXfrm>
        <a:off x="1870429" y="462516"/>
        <a:ext cx="1282714" cy="1013558"/>
      </dsp:txXfrm>
    </dsp:sp>
    <dsp:sp modelId="{1D5DE5D2-8877-4139-9FC2-48089D8E940D}">
      <dsp:nvSpPr>
        <dsp:cNvPr id="0" name=""/>
        <dsp:cNvSpPr/>
      </dsp:nvSpPr>
      <dsp:spPr>
        <a:xfrm rot="16200000">
          <a:off x="3054153" y="1326453"/>
          <a:ext cx="2121292" cy="54792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83CEB0-B318-4F52-8EC1-2E7A4D2483B8}">
      <dsp:nvSpPr>
        <dsp:cNvPr id="0" name=""/>
        <dsp:cNvSpPr/>
      </dsp:nvSpPr>
      <dsp:spPr>
        <a:xfrm>
          <a:off x="3441909" y="1457"/>
          <a:ext cx="1345780" cy="1076624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Critical Thinking</a:t>
          </a:r>
        </a:p>
      </dsp:txBody>
      <dsp:txXfrm>
        <a:off x="3473442" y="32990"/>
        <a:ext cx="1282714" cy="1013558"/>
      </dsp:txXfrm>
    </dsp:sp>
    <dsp:sp modelId="{14B847F9-1ECE-4DAE-A18D-640ECFF727D6}">
      <dsp:nvSpPr>
        <dsp:cNvPr id="0" name=""/>
        <dsp:cNvSpPr/>
      </dsp:nvSpPr>
      <dsp:spPr>
        <a:xfrm rot="18000000">
          <a:off x="4126843" y="1613879"/>
          <a:ext cx="2121292" cy="547924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9CC8DE-4040-4844-8AC3-C06A571745FE}">
      <dsp:nvSpPr>
        <dsp:cNvPr id="0" name=""/>
        <dsp:cNvSpPr/>
      </dsp:nvSpPr>
      <dsp:spPr>
        <a:xfrm>
          <a:off x="5044922" y="430983"/>
          <a:ext cx="1345780" cy="1076624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Approaching in Answering</a:t>
          </a:r>
        </a:p>
      </dsp:txBody>
      <dsp:txXfrm>
        <a:off x="5076455" y="462516"/>
        <a:ext cx="1282714" cy="1013558"/>
      </dsp:txXfrm>
    </dsp:sp>
    <dsp:sp modelId="{6F3E51B2-8B67-460D-A3C5-BA9CCBA8FCCA}">
      <dsp:nvSpPr>
        <dsp:cNvPr id="0" name=""/>
        <dsp:cNvSpPr/>
      </dsp:nvSpPr>
      <dsp:spPr>
        <a:xfrm rot="19800000">
          <a:off x="4912107" y="2399143"/>
          <a:ext cx="2121292" cy="54792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0E2C5B-26B4-4F7C-AE2C-C11240A5ADD6}">
      <dsp:nvSpPr>
        <dsp:cNvPr id="0" name=""/>
        <dsp:cNvSpPr/>
      </dsp:nvSpPr>
      <dsp:spPr>
        <a:xfrm>
          <a:off x="6218409" y="1604470"/>
          <a:ext cx="1345780" cy="107662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Evaluating</a:t>
          </a:r>
        </a:p>
      </dsp:txBody>
      <dsp:txXfrm>
        <a:off x="6249942" y="1636003"/>
        <a:ext cx="1282714" cy="1013558"/>
      </dsp:txXfrm>
    </dsp:sp>
    <dsp:sp modelId="{7EF3BB9F-19CB-4C78-AA28-0266396A9FD6}">
      <dsp:nvSpPr>
        <dsp:cNvPr id="0" name=""/>
        <dsp:cNvSpPr/>
      </dsp:nvSpPr>
      <dsp:spPr>
        <a:xfrm>
          <a:off x="5199533" y="3471832"/>
          <a:ext cx="2121292" cy="547924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15DD58-744D-49FD-A349-4E13699D07DC}">
      <dsp:nvSpPr>
        <dsp:cNvPr id="0" name=""/>
        <dsp:cNvSpPr/>
      </dsp:nvSpPr>
      <dsp:spPr>
        <a:xfrm>
          <a:off x="6647935" y="3207483"/>
          <a:ext cx="1345780" cy="1076624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Reporting </a:t>
          </a:r>
        </a:p>
      </dsp:txBody>
      <dsp:txXfrm>
        <a:off x="6679468" y="3239016"/>
        <a:ext cx="1282714" cy="1013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7030A0"/>
                </a:solidFill>
              </a:rPr>
              <a:t>MODREN SYSTEMS SCHOOLS</a:t>
            </a:r>
            <a:br>
              <a:rPr lang="en-US" dirty="0" smtClean="0">
                <a:solidFill>
                  <a:srgbClr val="7030A0"/>
                </a:solidFill>
              </a:rPr>
            </a:br>
            <a:endParaRPr lang="ar-JO" dirty="0"/>
          </a:p>
        </p:txBody>
      </p:sp>
      <p:pic>
        <p:nvPicPr>
          <p:cNvPr id="5" name="Picture 4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2" y="1600200"/>
            <a:ext cx="4424246" cy="4495800"/>
          </a:xfrm>
          <a:prstGeom prst="rect">
            <a:avLst/>
          </a:prstGeom>
        </p:spPr>
      </p:pic>
      <p:pic>
        <p:nvPicPr>
          <p:cNvPr id="1026" name="Picture 2" descr="C:\Users\ghadeer_kh\Desktop\1مختبر\1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0"/>
            <a:ext cx="4235629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57200"/>
            <a:ext cx="8915400" cy="5547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+mj-lt"/>
              </a:rPr>
              <a:t>Accordingly, those teachers of upper grades </a:t>
            </a:r>
            <a:r>
              <a:rPr lang="en-US" dirty="0" smtClean="0">
                <a:latin typeface="+mj-lt"/>
              </a:rPr>
              <a:t>and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who </a:t>
            </a:r>
            <a:r>
              <a:rPr lang="en-US" dirty="0" smtClean="0">
                <a:latin typeface="+mj-lt"/>
              </a:rPr>
              <a:t>use the science lab more often and who </a:t>
            </a:r>
            <a:r>
              <a:rPr lang="en-US" dirty="0" smtClean="0">
                <a:latin typeface="+mj-lt"/>
              </a:rPr>
              <a:t>also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heard </a:t>
            </a:r>
            <a:r>
              <a:rPr lang="en-US" dirty="0" smtClean="0">
                <a:latin typeface="+mj-lt"/>
              </a:rPr>
              <a:t>about the teacher’s experience </a:t>
            </a:r>
            <a:r>
              <a:rPr lang="en-US" dirty="0" smtClean="0">
                <a:latin typeface="+mj-lt"/>
              </a:rPr>
              <a:t>showed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interest</a:t>
            </a:r>
            <a:r>
              <a:rPr lang="en-US" dirty="0" smtClean="0">
                <a:latin typeface="+mj-lt"/>
              </a:rPr>
              <a:t>. So, I recommended using the  </a:t>
            </a:r>
            <a:r>
              <a:rPr lang="en-US" dirty="0" smtClean="0">
                <a:latin typeface="+mj-lt"/>
              </a:rPr>
              <a:t>same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strategy </a:t>
            </a:r>
            <a:r>
              <a:rPr lang="en-US" dirty="0" smtClean="0">
                <a:latin typeface="+mj-lt"/>
              </a:rPr>
              <a:t>after each experiment , not only </a:t>
            </a:r>
            <a:r>
              <a:rPr lang="en-US" dirty="0" smtClean="0">
                <a:latin typeface="+mj-lt"/>
              </a:rPr>
              <a:t>during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the </a:t>
            </a:r>
            <a:r>
              <a:rPr lang="en-US" dirty="0" smtClean="0">
                <a:latin typeface="+mj-lt"/>
              </a:rPr>
              <a:t>usual classes but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also </a:t>
            </a:r>
            <a:r>
              <a:rPr lang="en-US" dirty="0" smtClean="0">
                <a:latin typeface="+mj-lt"/>
              </a:rPr>
              <a:t>during the final practical 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science exams , similarly as done in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colleges </a:t>
            </a:r>
            <a:r>
              <a:rPr lang="en-US" dirty="0" smtClean="0">
                <a:latin typeface="+mj-lt"/>
              </a:rPr>
              <a:t>with one difference which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is </a:t>
            </a:r>
            <a:r>
              <a:rPr lang="en-US" dirty="0" smtClean="0">
                <a:latin typeface="+mj-lt"/>
              </a:rPr>
              <a:t>the use of the IRS in our schools.</a:t>
            </a:r>
          </a:p>
        </p:txBody>
      </p:sp>
      <p:pic>
        <p:nvPicPr>
          <p:cNvPr id="4" name="Picture 3" descr="20160405_101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3200400"/>
            <a:ext cx="2495550" cy="2717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Practical Science Lab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with IRS</a:t>
            </a:r>
            <a:endParaRPr lang="ar-J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previous videos were an example in which the document camera and IRS were used to perform a practical science lab exam. </a:t>
            </a:r>
          </a:p>
          <a:p>
            <a:pPr>
              <a:buNone/>
            </a:pPr>
            <a:r>
              <a:rPr lang="en-US" dirty="0" smtClean="0"/>
              <a:t>      The steps can be summarized as follows: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 teacher introduces a practical experiment using the document camera.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 teacher prepares the exam using self base mode in Hi-teach software.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To asses the student’s performance, the teacher prepares different questions and places them next to the experiment tools.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Students answer a question using the IRS and then move around to another place to answer the next question.</a:t>
            </a:r>
            <a:endParaRPr lang="ar-JO" dirty="0" smtClean="0"/>
          </a:p>
          <a:p>
            <a:endParaRPr lang="ar-JO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Model Structure (Flow Chart)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18203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94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effectLst/>
              </a:rPr>
              <a:t>Model Description with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effectLst/>
              </a:rPr>
              <a:t>P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hotos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226977"/>
              </p:ext>
            </p:extLst>
          </p:nvPr>
        </p:nvGraphicFramePr>
        <p:xfrm>
          <a:off x="228600" y="1371600"/>
          <a:ext cx="8686800" cy="5181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4446"/>
                <a:gridCol w="1605558"/>
                <a:gridCol w="4153461"/>
                <a:gridCol w="1983335"/>
              </a:tblGrid>
              <a:tr h="6415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Step 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PMingLiU"/>
                        <a:cs typeface="Arial Unicode MS"/>
                      </a:endParaRPr>
                    </a:p>
                  </a:txBody>
                  <a:tcPr marL="50800" marR="50800" marT="50800" marB="5080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Lecturing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PMingLiU"/>
                        <a:cs typeface="Arial Unicode MS"/>
                      </a:endParaRPr>
                    </a:p>
                  </a:txBody>
                  <a:tcPr marL="50800" marR="50800" marT="50800" marB="5080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Lecture on general concepts through TBL, including IRS activities.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PMingLiU"/>
                        <a:cs typeface="Arial Unicode MS"/>
                      </a:endParaRPr>
                    </a:p>
                  </a:txBody>
                  <a:tcPr marL="50800" marR="50800" marT="50800" marB="5080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zh-TW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　</a:t>
                      </a: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PMingLiU"/>
                        <a:cs typeface="Arial Unicode MS"/>
                      </a:endParaRPr>
                    </a:p>
                  </a:txBody>
                  <a:tcPr marL="50800" marR="50800" marT="50800" marB="50800" anchor="ctr">
                    <a:solidFill>
                      <a:schemeClr val="accent3"/>
                    </a:solidFill>
                  </a:tcPr>
                </a:tc>
              </a:tr>
              <a:tr h="6397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Step 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PMingLiU"/>
                        <a:cs typeface="Arial Unicode MS"/>
                      </a:endParaRPr>
                    </a:p>
                  </a:txBody>
                  <a:tcPr marL="50800" marR="50800" marT="50800" marB="508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en-US" sz="14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Experimenting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PMingLiU"/>
                        <a:cs typeface="Arial Unicode MS"/>
                      </a:endParaRPr>
                    </a:p>
                  </a:txBody>
                  <a:tcPr marL="50800" marR="50800" marT="50800" marB="508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en-US" sz="14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Demo the experiments via Document Camera.</a:t>
                      </a:r>
                      <a:r>
                        <a:rPr lang="zh-TW" sz="14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　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PMingLiU"/>
                        <a:cs typeface="Arial Unicode MS"/>
                      </a:endParaRPr>
                    </a:p>
                  </a:txBody>
                  <a:tcPr marL="50800" marR="50800" marT="50800" marB="508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zh-TW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　</a:t>
                      </a: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PMingLiU"/>
                        <a:cs typeface="Arial Unicode MS"/>
                      </a:endParaRPr>
                    </a:p>
                  </a:txBody>
                  <a:tcPr marL="50800" marR="50800" marT="50800" marB="508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712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Step 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PMingLiU"/>
                        <a:cs typeface="Arial Unicode MS"/>
                      </a:endParaRPr>
                    </a:p>
                  </a:txBody>
                  <a:tcPr marL="50800" marR="50800" marT="50800" marB="508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en-US" sz="14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Reading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PMingLiU"/>
                        <a:cs typeface="Arial Unicode MS"/>
                      </a:endParaRPr>
                    </a:p>
                  </a:txBody>
                  <a:tcPr marL="50800" marR="50800" marT="50800" marB="508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en-US" sz="14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Each student read the question associate with the experiment on the station in front of them.</a:t>
                      </a:r>
                      <a:r>
                        <a:rPr lang="zh-TW" sz="14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　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PMingLiU"/>
                        <a:cs typeface="Arial Unicode MS"/>
                      </a:endParaRPr>
                    </a:p>
                  </a:txBody>
                  <a:tcPr marL="50800" marR="50800" marT="50800" marB="508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zh-TW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　</a:t>
                      </a: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PMingLiU"/>
                        <a:cs typeface="Arial Unicode MS"/>
                      </a:endParaRPr>
                    </a:p>
                  </a:txBody>
                  <a:tcPr marL="50800" marR="50800" marT="50800" marB="50800" anchor="ctr">
                    <a:solidFill>
                      <a:schemeClr val="accent4"/>
                    </a:solidFill>
                  </a:tcPr>
                </a:tc>
              </a:tr>
              <a:tr h="9024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Step 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PMingLiU"/>
                        <a:cs typeface="Arial Unicode MS"/>
                      </a:endParaRPr>
                    </a:p>
                  </a:txBody>
                  <a:tcPr marL="50800" marR="50800" marT="50800" marB="5080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en-US" sz="14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Critical Thinking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PMingLiU"/>
                        <a:cs typeface="Arial Unicode MS"/>
                      </a:endParaRPr>
                    </a:p>
                  </a:txBody>
                  <a:tcPr marL="50800" marR="50800" marT="50800" marB="5080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en-US" sz="14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Student will recall what the teacher taught earlier and think critically in order to respond the question.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PMingLiU"/>
                        <a:cs typeface="Arial Unicode MS"/>
                      </a:endParaRPr>
                    </a:p>
                  </a:txBody>
                  <a:tcPr marL="50800" marR="50800" marT="50800" marB="5080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zh-TW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　</a:t>
                      </a: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PMingLiU"/>
                        <a:cs typeface="Arial Unicode MS"/>
                      </a:endParaRPr>
                    </a:p>
                  </a:txBody>
                  <a:tcPr marL="50800" marR="50800" marT="50800" marB="5080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422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Step 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PMingLiU"/>
                        <a:cs typeface="Arial Unicode MS"/>
                      </a:endParaRPr>
                    </a:p>
                  </a:txBody>
                  <a:tcPr marL="50800" marR="50800" marT="50800" marB="508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en-US" sz="14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Approaching in Answering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PMingLiU"/>
                        <a:cs typeface="Arial Unicode MS"/>
                      </a:endParaRPr>
                    </a:p>
                  </a:txBody>
                  <a:tcPr marL="50800" marR="50800" marT="50800" marB="508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en-US" sz="14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Student may conduct the experiment in front of them before choosing an answer. </a:t>
                      </a:r>
                      <a:r>
                        <a:rPr lang="zh-TW" sz="14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　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PMingLiU"/>
                        <a:cs typeface="Arial Unicode MS"/>
                      </a:endParaRPr>
                    </a:p>
                  </a:txBody>
                  <a:tcPr marL="50800" marR="50800" marT="50800" marB="508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zh-TW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　</a:t>
                      </a:r>
                      <a:r>
                        <a:rPr lang="en-US" sz="1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PMingLiU"/>
                        <a:cs typeface="Arial Unicode MS"/>
                      </a:endParaRPr>
                    </a:p>
                  </a:txBody>
                  <a:tcPr marL="50800" marR="50800" marT="50800" marB="50800" anchor="ctr">
                    <a:solidFill>
                      <a:srgbClr val="00B0F0"/>
                    </a:solidFill>
                  </a:tcPr>
                </a:tc>
              </a:tr>
              <a:tr h="6422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Step 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PMingLiU"/>
                        <a:cs typeface="Arial Unicode MS"/>
                      </a:endParaRPr>
                    </a:p>
                  </a:txBody>
                  <a:tcPr marL="50800" marR="50800" marT="50800" marB="5080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en-US" sz="14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Evaluating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PMingLiU"/>
                        <a:cs typeface="Arial Unicode MS"/>
                      </a:endParaRPr>
                    </a:p>
                  </a:txBody>
                  <a:tcPr marL="50800" marR="50800" marT="50800" marB="5080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en-US" sz="14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Instant evaluation during the answering from each student.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PMingLiU"/>
                        <a:cs typeface="Arial Unicode MS"/>
                      </a:endParaRPr>
                    </a:p>
                  </a:txBody>
                  <a:tcPr marL="50800" marR="50800" marT="50800" marB="5080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0800" marR="50800" marT="50800" marB="5080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422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Step 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PMingLiU"/>
                        <a:cs typeface="Arial Unicode MS"/>
                      </a:endParaRPr>
                    </a:p>
                  </a:txBody>
                  <a:tcPr marL="50800" marR="50800" marT="50800" marB="5080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en-US" sz="14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Reporting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PMingLiU"/>
                        <a:cs typeface="Arial Unicode MS"/>
                      </a:endParaRPr>
                    </a:p>
                  </a:txBody>
                  <a:tcPr marL="50800" marR="50800" marT="50800" marB="5080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en-US" sz="14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Teacher gets report immediately after evaluation.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PMingLiU"/>
                        <a:cs typeface="Arial Unicode MS"/>
                      </a:endParaRPr>
                    </a:p>
                  </a:txBody>
                  <a:tcPr marL="50800" marR="50800" marT="50800" marB="5080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800" marR="50800" marT="50800" marB="50800" anchor="ctr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pic>
        <p:nvPicPr>
          <p:cNvPr id="205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84" y="1428750"/>
            <a:ext cx="203811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357" y="2056432"/>
            <a:ext cx="2045041" cy="61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39" y="2743200"/>
            <a:ext cx="2045040" cy="96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722" y="3789216"/>
            <a:ext cx="2057676" cy="70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723" y="4648200"/>
            <a:ext cx="2057676" cy="59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2" y="5334000"/>
            <a:ext cx="2057398" cy="5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358" y="5902036"/>
            <a:ext cx="2045040" cy="6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7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IRS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Self-Paced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Testing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Horizontal 1~40 indicates student 1 to 40; </a:t>
            </a:r>
            <a:br>
              <a:rPr lang="en-US" sz="22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Vertical 1-10 indicates experiment 1-10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4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62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8862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accent3">
                    <a:lumMod val="50000"/>
                  </a:schemeClr>
                </a:solidFill>
              </a:rPr>
              <a:t>Effectiveness Analysis</a:t>
            </a:r>
            <a:endParaRPr lang="en-US" sz="8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1219200"/>
          </a:xfrm>
        </p:spPr>
        <p:txBody>
          <a:bodyPr>
            <a:normAutofit fontScale="62500" lnSpcReduction="20000"/>
          </a:bodyPr>
          <a:lstStyle/>
          <a:p>
            <a:pPr marL="137160" indent="0">
              <a:buNone/>
            </a:pPr>
            <a:r>
              <a:rPr lang="en-US" sz="4500" dirty="0">
                <a:solidFill>
                  <a:schemeClr val="accent3">
                    <a:lumMod val="50000"/>
                  </a:schemeClr>
                </a:solidFill>
              </a:rPr>
              <a:t>Speedy access to the results of the </a:t>
            </a:r>
            <a:r>
              <a:rPr lang="en-US" sz="4500" dirty="0" smtClean="0">
                <a:solidFill>
                  <a:schemeClr val="accent3">
                    <a:lumMod val="50000"/>
                  </a:schemeClr>
                </a:solidFill>
              </a:rPr>
              <a:t>students</a:t>
            </a:r>
          </a:p>
          <a:p>
            <a:pPr marL="137160" indent="0">
              <a:buNone/>
            </a:pPr>
            <a:r>
              <a:rPr lang="en-US" dirty="0" smtClean="0"/>
              <a:t>As </a:t>
            </a:r>
            <a:r>
              <a:rPr lang="en-US" dirty="0" smtClean="0"/>
              <a:t>the last student is done, and in one click, the teacher gets all the students’ results</a:t>
            </a:r>
            <a:r>
              <a:rPr lang="en-US" dirty="0"/>
              <a:t>. </a:t>
            </a:r>
            <a:r>
              <a:rPr lang="en-US" dirty="0" smtClean="0"/>
              <a:t>(</a:t>
            </a:r>
            <a:r>
              <a:rPr lang="en-US" dirty="0"/>
              <a:t>the students can see their results immediately after the completion of the practical test).</a:t>
            </a:r>
            <a:endParaRPr lang="en-US" dirty="0" smtClean="0"/>
          </a:p>
          <a:p>
            <a:endParaRPr lang="en-US" dirty="0" smtClean="0"/>
          </a:p>
          <a:p>
            <a:endParaRPr lang="ar-JO" dirty="0"/>
          </a:p>
        </p:txBody>
      </p:sp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24000"/>
            <a:ext cx="4343400" cy="2144597"/>
          </a:xfrm>
          <a:prstGeom prst="rect">
            <a:avLst/>
          </a:prstGeom>
        </p:spPr>
      </p:pic>
      <p:pic>
        <p:nvPicPr>
          <p:cNvPr id="7" name="Picture 6" descr="IMG_20161027_1104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842658"/>
            <a:ext cx="3505200" cy="2628900"/>
          </a:xfrm>
          <a:prstGeom prst="rect">
            <a:avLst/>
          </a:prstGeom>
        </p:spPr>
      </p:pic>
      <p:pic>
        <p:nvPicPr>
          <p:cNvPr id="8" name="Picture 7" descr="20160405_1015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886200"/>
            <a:ext cx="3479800" cy="26098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Advantages of Using IRS in a Practical Science Exam</a:t>
            </a:r>
            <a:endParaRPr lang="ar-JO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709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 gained advantages of using IRS can be classified in three categories.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 1. For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Teachers </a:t>
            </a:r>
            <a:endParaRPr lang="en-US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/>
              <a:t>Raising motivation .</a:t>
            </a:r>
          </a:p>
          <a:p>
            <a:r>
              <a:rPr lang="en-US" dirty="0" smtClean="0"/>
              <a:t>Saving time and effort.</a:t>
            </a:r>
          </a:p>
          <a:p>
            <a:r>
              <a:rPr lang="en-US" dirty="0" smtClean="0"/>
              <a:t>Monitoring the students’ </a:t>
            </a:r>
          </a:p>
          <a:p>
            <a:pPr>
              <a:buNone/>
            </a:pPr>
            <a:r>
              <a:rPr lang="en-US" dirty="0" smtClean="0"/>
              <a:t>     progress through the </a:t>
            </a:r>
          </a:p>
          <a:p>
            <a:pPr>
              <a:buNone/>
            </a:pPr>
            <a:r>
              <a:rPr lang="en-US" dirty="0" smtClean="0"/>
              <a:t>     statistic analysis.</a:t>
            </a:r>
          </a:p>
          <a:p>
            <a:r>
              <a:rPr lang="en-US" dirty="0" smtClean="0"/>
              <a:t>Determining the students’ weakness and strength points. </a:t>
            </a:r>
            <a:endParaRPr lang="ar-JO" dirty="0"/>
          </a:p>
        </p:txBody>
      </p:sp>
      <p:pic>
        <p:nvPicPr>
          <p:cNvPr id="4" name="Picture 3" descr="IMG_20161027_110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2419350"/>
            <a:ext cx="3581400" cy="268605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6096000"/>
          </a:xfrm>
        </p:spPr>
        <p:txBody>
          <a:bodyPr/>
          <a:lstStyle/>
          <a:p>
            <a:pPr>
              <a:buNone/>
            </a:pPr>
            <a:r>
              <a:rPr lang="en-US" b="1" i="1" dirty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en-US" b="1" i="1" dirty="0">
                <a:solidFill>
                  <a:schemeClr val="accent3">
                    <a:lumMod val="50000"/>
                  </a:schemeClr>
                </a:solidFill>
              </a:rPr>
              <a:t>For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Students</a:t>
            </a:r>
            <a:endParaRPr lang="en-US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/>
              <a:t>Showing willingness and commitment to the experiments in general</a:t>
            </a:r>
          </a:p>
          <a:p>
            <a:r>
              <a:rPr lang="en-US" dirty="0" smtClean="0"/>
              <a:t>Showing improvement in performance as a result of being monitored on the screen.</a:t>
            </a:r>
          </a:p>
          <a:p>
            <a:r>
              <a:rPr lang="en-US" dirty="0" smtClean="0"/>
              <a:t>Raising motivation and encouragement to have a practical exam without fear</a:t>
            </a:r>
          </a:p>
          <a:p>
            <a:r>
              <a:rPr lang="en-US" dirty="0" smtClean="0"/>
              <a:t> Raising the spirit of challenge among the class.</a:t>
            </a:r>
          </a:p>
          <a:p>
            <a:endParaRPr lang="en-US" dirty="0" smtClean="0"/>
          </a:p>
          <a:p>
            <a:endParaRPr lang="ar-JO" dirty="0"/>
          </a:p>
        </p:txBody>
      </p:sp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4572000"/>
            <a:ext cx="4191000" cy="1993520"/>
          </a:xfrm>
          <a:prstGeom prst="rect">
            <a:avLst/>
          </a:prstGeom>
        </p:spPr>
      </p:pic>
      <p:pic>
        <p:nvPicPr>
          <p:cNvPr id="5" name="Picture 4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2" y="4528458"/>
            <a:ext cx="3757823" cy="207645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34000"/>
          </a:xfrm>
        </p:spPr>
        <p:txBody>
          <a:bodyPr/>
          <a:lstStyle/>
          <a:p>
            <a:pPr>
              <a:buNone/>
            </a:pPr>
            <a:r>
              <a:rPr lang="en-US" b="1" i="1" dirty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en-US" b="1" i="1" dirty="0">
                <a:solidFill>
                  <a:schemeClr val="accent3">
                    <a:lumMod val="50000"/>
                  </a:schemeClr>
                </a:solidFill>
              </a:rPr>
              <a:t>for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E-Learning </a:t>
            </a:r>
            <a:r>
              <a:rPr lang="en-US" b="1" i="1" dirty="0">
                <a:solidFill>
                  <a:schemeClr val="accent3">
                    <a:lumMod val="50000"/>
                  </a:schemeClr>
                </a:solidFill>
              </a:rPr>
              <a:t>Department</a:t>
            </a:r>
          </a:p>
          <a:p>
            <a:r>
              <a:rPr lang="en-US" dirty="0" smtClean="0"/>
              <a:t>We are now picking the fruit of our work.</a:t>
            </a:r>
          </a:p>
          <a:p>
            <a:r>
              <a:rPr lang="en-US" dirty="0" smtClean="0"/>
              <a:t>Teachers have become demanders of  </a:t>
            </a:r>
            <a:r>
              <a:rPr lang="en-US" dirty="0" smtClean="0"/>
              <a:t>Hi-Teach </a:t>
            </a:r>
            <a:r>
              <a:rPr lang="en-US" dirty="0" smtClean="0"/>
              <a:t>software with IRS to be available in each science lab.</a:t>
            </a:r>
          </a:p>
          <a:p>
            <a:r>
              <a:rPr lang="en-US" dirty="0" smtClean="0"/>
              <a:t>Resistance of this specific tool has disappeared from our schools and inspiration has spread.</a:t>
            </a:r>
          </a:p>
          <a:p>
            <a:r>
              <a:rPr lang="en-US" dirty="0" smtClean="0"/>
              <a:t>We achieved  the professional development that we were looking forward to.</a:t>
            </a:r>
            <a:endParaRPr lang="ar-JO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219199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Ghadeer</a:t>
            </a:r>
            <a:r>
              <a:rPr lang="en-US" sz="2400" b="1" dirty="0" smtClean="0">
                <a:solidFill>
                  <a:srgbClr val="0070C0"/>
                </a:solidFill>
              </a:rPr>
              <a:t>  A. </a:t>
            </a:r>
            <a:r>
              <a:rPr lang="en-US" sz="2400" b="1" dirty="0" err="1" smtClean="0">
                <a:solidFill>
                  <a:srgbClr val="0070C0"/>
                </a:solidFill>
              </a:rPr>
              <a:t>Alkatib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Supervisor of math &amp; E-learning  Department in Modern </a:t>
            </a:r>
            <a:r>
              <a:rPr lang="en-US" sz="2400" dirty="0" err="1" smtClean="0">
                <a:solidFill>
                  <a:srgbClr val="0070C0"/>
                </a:solidFill>
              </a:rPr>
              <a:t>SystemS</a:t>
            </a:r>
            <a:r>
              <a:rPr lang="en-US" sz="2400" dirty="0" smtClean="0">
                <a:solidFill>
                  <a:srgbClr val="0070C0"/>
                </a:solidFill>
              </a:rPr>
              <a:t> Schools</a:t>
            </a:r>
            <a:endParaRPr lang="ar-JO" sz="2400" dirty="0">
              <a:solidFill>
                <a:srgbClr val="0070C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8763000" cy="4724400"/>
          </a:xfrm>
        </p:spPr>
        <p:txBody>
          <a:bodyPr>
            <a:noAutofit/>
          </a:bodyPr>
          <a:lstStyle/>
          <a:p>
            <a:pPr marL="548640" lvl="2" indent="-411480" algn="l">
              <a:buClr>
                <a:schemeClr val="tx1">
                  <a:shade val="95000"/>
                </a:schemeClr>
              </a:buClr>
              <a:buSzPct val="65000"/>
            </a:pPr>
            <a:r>
              <a:rPr lang="en-US" dirty="0" smtClean="0">
                <a:latin typeface="+mj-lt"/>
                <a:ea typeface="Calibri" pitchFamily="34" charset="0"/>
                <a:cs typeface="+mj-cs"/>
              </a:rPr>
              <a:t>1) Participating as a subject matter expert (</a:t>
            </a:r>
            <a:r>
              <a:rPr lang="en-US" dirty="0" smtClean="0">
                <a:latin typeface="+mj-lt"/>
                <a:ea typeface="Calibri" pitchFamily="34" charset="0"/>
                <a:cs typeface="+mj-cs"/>
              </a:rPr>
              <a:t>SME)in </a:t>
            </a:r>
            <a:r>
              <a:rPr lang="en-US" dirty="0" smtClean="0">
                <a:latin typeface="+mj-lt"/>
                <a:ea typeface="Calibri" pitchFamily="34" charset="0"/>
                <a:cs typeface="+mj-cs"/>
              </a:rPr>
              <a:t>developing e-math program with Cisco Learning Institute and Rubicon</a:t>
            </a:r>
          </a:p>
          <a:p>
            <a:pPr marL="548640" lvl="2" indent="-411480" algn="l">
              <a:buClr>
                <a:schemeClr val="tx1">
                  <a:shade val="95000"/>
                </a:schemeClr>
              </a:buClr>
              <a:buSzPct val="65000"/>
            </a:pPr>
            <a:r>
              <a:rPr lang="en-US" dirty="0" smtClean="0">
                <a:latin typeface="+mj-lt"/>
                <a:ea typeface="Calibri" pitchFamily="34" charset="0"/>
                <a:cs typeface="+mj-cs"/>
              </a:rPr>
              <a:t>2) A 3 - year experienced in the field of Managing Development Projects with a focus on e-learning development projects in Jordan. Monitoring implementation and evaluation of impact in Directorate of Curriculum at the Ministry of Education.</a:t>
            </a:r>
          </a:p>
          <a:p>
            <a:pPr marL="548640" lvl="2" indent="-411480" algn="l">
              <a:buClr>
                <a:schemeClr val="tx1">
                  <a:shade val="95000"/>
                </a:schemeClr>
              </a:buClr>
              <a:buSzPct val="65000"/>
            </a:pPr>
            <a:r>
              <a:rPr lang="en-US" dirty="0" smtClean="0">
                <a:latin typeface="+mj-lt"/>
                <a:ea typeface="Calibri" pitchFamily="34" charset="0"/>
                <a:cs typeface="+mj-cs"/>
              </a:rPr>
              <a:t>3) Having Certificate of Excellence from Cisco Learning Excellence to lead training of e-math and preparing professional development in Jordan and the Middle East </a:t>
            </a:r>
          </a:p>
          <a:p>
            <a:pPr marL="548640" lvl="2" indent="-411480" algn="l">
              <a:buClr>
                <a:schemeClr val="tx1">
                  <a:shade val="95000"/>
                </a:schemeClr>
              </a:buClr>
              <a:buSzPct val="65000"/>
            </a:pPr>
            <a:r>
              <a:rPr lang="en-US" dirty="0" smtClean="0">
                <a:latin typeface="+mj-lt"/>
                <a:ea typeface="Calibri" pitchFamily="34" charset="0"/>
                <a:cs typeface="+mj-cs"/>
              </a:rPr>
              <a:t>4) Academy researcher </a:t>
            </a:r>
            <a:r>
              <a:rPr lang="en-ZW" dirty="0" smtClean="0">
                <a:latin typeface="+mj-lt"/>
                <a:ea typeface="Calibri" pitchFamily="34" charset="0"/>
                <a:cs typeface="+mj-cs"/>
              </a:rPr>
              <a:t>in </a:t>
            </a:r>
            <a:r>
              <a:rPr lang="en-US" dirty="0" smtClean="0">
                <a:latin typeface="+mj-lt"/>
                <a:ea typeface="Calibri" pitchFamily="34" charset="0"/>
                <a:cs typeface="+mj-cs"/>
              </a:rPr>
              <a:t>revising and studying interactive educational sites and mapping between them and  the curriculum </a:t>
            </a:r>
          </a:p>
          <a:p>
            <a:pPr algn="l"/>
            <a:endParaRPr lang="ar-JO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5029200" cy="5638800"/>
          </a:xfrm>
        </p:spPr>
        <p:txBody>
          <a:bodyPr>
            <a:normAutofit fontScale="92500"/>
          </a:bodyPr>
          <a:lstStyle/>
          <a:p>
            <a:pPr algn="l">
              <a:buNone/>
            </a:pPr>
            <a:r>
              <a:rPr lang="en-US" dirty="0" smtClean="0"/>
              <a:t>     </a:t>
            </a:r>
            <a:r>
              <a:rPr lang="en-US" sz="2400" dirty="0" smtClean="0">
                <a:latin typeface="Comic Sans MS" pitchFamily="66" charset="0"/>
              </a:rPr>
              <a:t>MSS has almost ended designing the LMS, which allows our schools to connect the managing departments, teachers, parents and students. LMS is going to allow students to receive assignments, e-exams, missed classes, etc. It is also going to allow parents receive reports about their children’s academic accomplishments and behavioral attitude.</a:t>
            </a:r>
          </a:p>
          <a:p>
            <a:pPr algn="l">
              <a:buNone/>
            </a:pPr>
            <a:r>
              <a:rPr lang="en-US" sz="2400" dirty="0" smtClean="0">
                <a:latin typeface="Comic Sans MS" pitchFamily="66" charset="0"/>
              </a:rPr>
              <a:t>     On </a:t>
            </a:r>
            <a:r>
              <a:rPr lang="en-US" sz="2400" dirty="0" smtClean="0">
                <a:latin typeface="Comic Sans MS" pitchFamily="66" charset="0"/>
              </a:rPr>
              <a:t>top of that, it is going to allow the head of  schools monitor the whole institutional work. </a:t>
            </a:r>
            <a:endParaRPr lang="ar-JO" sz="2400" dirty="0">
              <a:latin typeface="Comic Sans MS" pitchFamily="66" charset="0"/>
            </a:endParaRPr>
          </a:p>
        </p:txBody>
      </p:sp>
      <p:pic>
        <p:nvPicPr>
          <p:cNvPr id="4" name="Picture 3" descr="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514600"/>
            <a:ext cx="3962400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381001"/>
            <a:ext cx="3505200" cy="41857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OUR FUTURE PLANS </a:t>
            </a:r>
            <a:r>
              <a:rPr lang="en-US" sz="2800" dirty="0" smtClean="0"/>
              <a:t> IN  </a:t>
            </a:r>
            <a:r>
              <a:rPr lang="en-US" sz="2800" dirty="0" smtClean="0"/>
              <a:t>THE USE OF TECHNOLOGY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ar-JO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09160"/>
          </a:xfrm>
        </p:spPr>
        <p:txBody>
          <a:bodyPr/>
          <a:lstStyle/>
          <a:p>
            <a:pPr algn="l">
              <a:buNone/>
            </a:pPr>
            <a:r>
              <a:rPr lang="en-US" sz="2400" dirty="0" smtClean="0">
                <a:latin typeface="Comic Sans MS" pitchFamily="66" charset="0"/>
              </a:rPr>
              <a:t>Connect </a:t>
            </a:r>
            <a:r>
              <a:rPr lang="en-US" sz="2400" dirty="0" smtClean="0">
                <a:latin typeface="Comic Sans MS" pitchFamily="66" charset="0"/>
              </a:rPr>
              <a:t>to the cloud computing in order to allow </a:t>
            </a:r>
            <a:r>
              <a:rPr lang="en-US" sz="2400" dirty="0" smtClean="0">
                <a:latin typeface="Comic Sans MS" pitchFamily="66" charset="0"/>
              </a:rPr>
              <a:t>users</a:t>
            </a:r>
          </a:p>
          <a:p>
            <a:pPr algn="l">
              <a:buNone/>
            </a:pPr>
            <a:r>
              <a:rPr lang="en-US" sz="2400" dirty="0" smtClean="0">
                <a:latin typeface="Comic Sans MS" pitchFamily="66" charset="0"/>
              </a:rPr>
              <a:t>access </a:t>
            </a:r>
            <a:r>
              <a:rPr lang="en-US" sz="2400" dirty="0" smtClean="0">
                <a:latin typeface="Comic Sans MS" pitchFamily="66" charset="0"/>
              </a:rPr>
              <a:t>all applications and services, upload the available </a:t>
            </a:r>
            <a:endParaRPr lang="en-US" sz="2400" dirty="0" smtClean="0">
              <a:latin typeface="Comic Sans MS" pitchFamily="66" charset="0"/>
            </a:endParaRPr>
          </a:p>
          <a:p>
            <a:pPr algn="l">
              <a:buNone/>
            </a:pPr>
            <a:r>
              <a:rPr lang="en-US" sz="2400" dirty="0" smtClean="0">
                <a:latin typeface="Comic Sans MS" pitchFamily="66" charset="0"/>
              </a:rPr>
              <a:t>information</a:t>
            </a:r>
            <a:r>
              <a:rPr lang="en-US" sz="2400" dirty="0" smtClean="0">
                <a:latin typeface="Comic Sans MS" pitchFamily="66" charset="0"/>
              </a:rPr>
              <a:t>, and reduce costs for users. </a:t>
            </a:r>
          </a:p>
          <a:p>
            <a:pPr algn="l">
              <a:buNone/>
            </a:pPr>
            <a:endParaRPr lang="ar-JO" dirty="0"/>
          </a:p>
        </p:txBody>
      </p:sp>
      <p:pic>
        <p:nvPicPr>
          <p:cNvPr id="5" name="Picture 4" descr="clou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1673"/>
            <a:ext cx="3657600" cy="7879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21673"/>
            <a:ext cx="5029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MSS Final Major </a:t>
            </a:r>
            <a:r>
              <a:rPr lang="en-US" sz="2800" dirty="0" smtClean="0">
                <a:latin typeface="Comic Sans MS" pitchFamily="66" charset="0"/>
              </a:rPr>
              <a:t>Goal  </a:t>
            </a:r>
            <a:endParaRPr lang="ar-JO" sz="2800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5998"/>
            <a:ext cx="7924800" cy="3886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8000" dirty="0" smtClean="0"/>
          </a:p>
          <a:p>
            <a:pPr algn="ctr">
              <a:buNone/>
            </a:pPr>
            <a:r>
              <a:rPr lang="en-US" sz="8000" b="1" i="1" dirty="0" smtClean="0">
                <a:solidFill>
                  <a:schemeClr val="accent3">
                    <a:lumMod val="50000"/>
                  </a:schemeClr>
                </a:solidFill>
              </a:rPr>
              <a:t>THANK  YOU </a:t>
            </a:r>
            <a:r>
              <a:rPr lang="en-US" sz="8000" b="1" i="1" dirty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ar-JO" sz="8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Modern Systems Schools (MSS)</a:t>
            </a:r>
            <a:endParaRPr lang="ar-JO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KHAL7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066800"/>
            <a:ext cx="2784873" cy="185658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3048000"/>
            <a:ext cx="822960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KHAL7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143000"/>
            <a:ext cx="2667000" cy="1778000"/>
          </a:xfrm>
          <a:prstGeom prst="rect">
            <a:avLst/>
          </a:prstGeom>
        </p:spPr>
      </p:pic>
      <p:pic>
        <p:nvPicPr>
          <p:cNvPr id="7" name="Picture 6" descr="KHAL72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1066800"/>
            <a:ext cx="2819400" cy="1879600"/>
          </a:xfrm>
          <a:prstGeom prst="rect">
            <a:avLst/>
          </a:prstGeom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32004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+mj-cs"/>
              </a:rPr>
              <a:t>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+mj-cs"/>
              </a:rPr>
              <a:t>Modern Systems Schools was founded in 2005-2006. It has three main separate schools for boys and girls and a separate kindergarten. Boys' school has two branches, one for secondary stage and the other is for primary and intermediate stages. Girls' school has three stages, primary, intermediate and secondary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839200" cy="3105358"/>
          </a:xfrm>
        </p:spPr>
        <p:txBody>
          <a:bodyPr>
            <a:normAutofit fontScale="62500" lnSpcReduction="20000"/>
          </a:bodyPr>
          <a:lstStyle/>
          <a:p>
            <a:pPr algn="l" rtl="0">
              <a:buNone/>
            </a:pP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+mj-cs"/>
              </a:rPr>
              <a:t>International Policy of our 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+mj-cs"/>
              </a:rPr>
              <a:t>Schools</a:t>
            </a:r>
            <a:endParaRPr lang="en-US" sz="2000" dirty="0" smtClean="0">
              <a:latin typeface="+mj-lt"/>
              <a:ea typeface="Calibri" pitchFamily="34" charset="0"/>
              <a:cs typeface="+mj-cs"/>
            </a:endParaRPr>
          </a:p>
          <a:p>
            <a:pPr>
              <a:buNone/>
            </a:pPr>
            <a:r>
              <a:rPr lang="en-US" sz="3600" dirty="0">
                <a:latin typeface="+mj-lt"/>
                <a:ea typeface="Calibri" pitchFamily="34" charset="0"/>
              </a:rPr>
              <a:t>Realizing that man is the means, tools and ultimate goal </a:t>
            </a:r>
            <a:r>
              <a:rPr lang="en-US" sz="3600" dirty="0" smtClean="0">
                <a:latin typeface="+mj-lt"/>
                <a:ea typeface="Calibri" pitchFamily="34" charset="0"/>
              </a:rPr>
              <a:t>of</a:t>
            </a:r>
          </a:p>
          <a:p>
            <a:pPr>
              <a:buNone/>
            </a:pPr>
            <a:r>
              <a:rPr lang="en-US" sz="3600" dirty="0" smtClean="0">
                <a:latin typeface="+mj-lt"/>
                <a:ea typeface="Calibri" pitchFamily="34" charset="0"/>
              </a:rPr>
              <a:t>human </a:t>
            </a:r>
            <a:r>
              <a:rPr lang="en-US" sz="3600" dirty="0">
                <a:latin typeface="+mj-lt"/>
                <a:ea typeface="Calibri" pitchFamily="34" charset="0"/>
              </a:rPr>
              <a:t>development, our schools have been constantly </a:t>
            </a:r>
            <a:endParaRPr lang="en-US" sz="3600" dirty="0" smtClean="0">
              <a:latin typeface="+mj-lt"/>
              <a:ea typeface="Calibri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+mj-lt"/>
                <a:ea typeface="Calibri" pitchFamily="34" charset="0"/>
              </a:rPr>
              <a:t>working </a:t>
            </a:r>
            <a:r>
              <a:rPr lang="en-US" sz="3600" dirty="0">
                <a:latin typeface="+mj-lt"/>
                <a:ea typeface="Calibri" pitchFamily="34" charset="0"/>
              </a:rPr>
              <a:t>on providing students with the essential skills </a:t>
            </a:r>
            <a:endParaRPr lang="en-US" sz="3600" dirty="0" smtClean="0">
              <a:latin typeface="+mj-lt"/>
              <a:ea typeface="Calibri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+mj-lt"/>
                <a:ea typeface="Calibri" pitchFamily="34" charset="0"/>
              </a:rPr>
              <a:t>(</a:t>
            </a:r>
            <a:r>
              <a:rPr lang="en-US" sz="3600" dirty="0">
                <a:latin typeface="+mj-lt"/>
                <a:ea typeface="Calibri" pitchFamily="34" charset="0"/>
              </a:rPr>
              <a:t>communication skills, critical &amp; creative thinking, and </a:t>
            </a:r>
            <a:endParaRPr lang="en-US" sz="3600" dirty="0" smtClean="0">
              <a:latin typeface="+mj-lt"/>
              <a:ea typeface="Calibri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+mj-lt"/>
                <a:ea typeface="Calibri" pitchFamily="34" charset="0"/>
              </a:rPr>
              <a:t>problem </a:t>
            </a:r>
            <a:r>
              <a:rPr lang="en-US" sz="3600" dirty="0">
                <a:latin typeface="+mj-lt"/>
                <a:ea typeface="Calibri" pitchFamily="34" charset="0"/>
              </a:rPr>
              <a:t>solving) tools to step forward into a competitive </a:t>
            </a:r>
            <a:endParaRPr lang="en-US" sz="3600" dirty="0" smtClean="0">
              <a:latin typeface="+mj-lt"/>
              <a:ea typeface="Calibri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+mj-lt"/>
                <a:ea typeface="Calibri" pitchFamily="34" charset="0"/>
              </a:rPr>
              <a:t>world </a:t>
            </a:r>
            <a:r>
              <a:rPr lang="en-US" sz="3600" dirty="0">
                <a:latin typeface="+mj-lt"/>
                <a:ea typeface="Calibri" pitchFamily="34" charset="0"/>
              </a:rPr>
              <a:t>as active global citizens aware of their national and </a:t>
            </a:r>
            <a:endParaRPr lang="en-US" sz="3600" dirty="0" smtClean="0">
              <a:latin typeface="+mj-lt"/>
              <a:ea typeface="Calibri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+mj-lt"/>
                <a:ea typeface="Calibri" pitchFamily="34" charset="0"/>
              </a:rPr>
              <a:t>international identity</a:t>
            </a:r>
            <a:endParaRPr lang="en-US" sz="3400" dirty="0" smtClean="0">
              <a:latin typeface="+mj-lt"/>
              <a:ea typeface="Calibri" pitchFamily="34" charset="0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056686"/>
            <a:ext cx="8305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sz="1600" dirty="0" smtClean="0"/>
          </a:p>
        </p:txBody>
      </p:sp>
      <p:pic>
        <p:nvPicPr>
          <p:cNvPr id="5" name="Picture 4" descr="conferenc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3810000"/>
            <a:ext cx="7696200" cy="2590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1"/>
            <a:ext cx="8458200" cy="41148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Calibri" pitchFamily="34" charset="0"/>
              </a:rPr>
              <a:t>Our Schools’ Mission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Calibri" pitchFamily="34" charset="0"/>
              </a:rPr>
              <a:t> 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+mj-lt"/>
              <a:ea typeface="Calibri" pitchFamily="34" charset="0"/>
            </a:endParaRPr>
          </a:p>
          <a:p>
            <a:pPr algn="l" rtl="0">
              <a:buNone/>
            </a:pPr>
            <a:r>
              <a:rPr lang="en-US" sz="2400" dirty="0" smtClean="0">
                <a:latin typeface="+mj-lt"/>
                <a:ea typeface="Calibri" pitchFamily="34" charset="0"/>
              </a:rPr>
              <a:t>1</a:t>
            </a:r>
            <a:r>
              <a:rPr lang="en-US" sz="2400" dirty="0" smtClean="0">
                <a:latin typeface="+mj-lt"/>
                <a:ea typeface="Calibri" pitchFamily="34" charset="0"/>
              </a:rPr>
              <a:t>) acquire and master 21st century skills </a:t>
            </a:r>
          </a:p>
          <a:p>
            <a:pPr lvl="0" algn="l" rtl="0">
              <a:buNone/>
            </a:pPr>
            <a:r>
              <a:rPr lang="en-US" sz="2400" dirty="0" smtClean="0">
                <a:latin typeface="+mj-lt"/>
                <a:ea typeface="Calibri" pitchFamily="34" charset="0"/>
              </a:rPr>
              <a:t>2) use 21st century skills independently and interdependently</a:t>
            </a:r>
          </a:p>
          <a:p>
            <a:pPr lvl="0" algn="l" rtl="0">
              <a:buNone/>
            </a:pPr>
            <a:r>
              <a:rPr lang="en-US" sz="2400" dirty="0" smtClean="0">
                <a:latin typeface="+mj-lt"/>
                <a:ea typeface="Calibri" pitchFamily="34" charset="0"/>
              </a:rPr>
              <a:t>3) raise awareness and take action in protecting and improving the surrounding environment </a:t>
            </a:r>
          </a:p>
          <a:p>
            <a:pPr lvl="0" algn="l" rtl="0">
              <a:buNone/>
            </a:pPr>
            <a:r>
              <a:rPr lang="en-US" sz="2400" dirty="0" smtClean="0">
                <a:latin typeface="+mj-lt"/>
                <a:ea typeface="Calibri" pitchFamily="34" charset="0"/>
              </a:rPr>
              <a:t>4) respect differences in cultures &amp; beliefs </a:t>
            </a:r>
          </a:p>
          <a:p>
            <a:pPr algn="l" rtl="0">
              <a:buNone/>
            </a:pPr>
            <a:r>
              <a:rPr lang="en-US" sz="2400" dirty="0" smtClean="0">
                <a:latin typeface="+mj-lt"/>
                <a:ea typeface="Calibri" pitchFamily="34" charset="0"/>
              </a:rPr>
              <a:t>5) involve staff in the development of teaching practices through collaborative projects with the partners</a:t>
            </a:r>
            <a:endParaRPr lang="ar-JO" sz="2400" dirty="0" smtClean="0">
              <a:latin typeface="+mj-lt"/>
              <a:ea typeface="Calibri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Google جاهز_AutoCollage_12_Imag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0" y="4419600"/>
            <a:ext cx="3583471" cy="2173356"/>
          </a:xfrm>
          <a:prstGeom prst="rect">
            <a:avLst/>
          </a:prstGeom>
        </p:spPr>
      </p:pic>
      <p:pic>
        <p:nvPicPr>
          <p:cNvPr id="5" name="Picture 4" descr="البيئة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4343400"/>
            <a:ext cx="3810000" cy="212200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28600"/>
            <a:ext cx="6172200" cy="2971800"/>
          </a:xfrm>
        </p:spPr>
        <p:txBody>
          <a:bodyPr>
            <a:normAutofit fontScale="92500"/>
          </a:bodyPr>
          <a:lstStyle/>
          <a:p>
            <a:pPr algn="l">
              <a:buNone/>
            </a:pPr>
            <a:r>
              <a:rPr lang="en-US" sz="2800" dirty="0" smtClean="0">
                <a:latin typeface="Comic Sans MS" pitchFamily="66" charset="0"/>
              </a:rPr>
              <a:t>    </a:t>
            </a:r>
            <a:r>
              <a:rPr lang="en-US" sz="2600" dirty="0" smtClean="0">
                <a:latin typeface="+mj-lt"/>
              </a:rPr>
              <a:t>MSS has used a variety of  technological tools, means and e-programs, such as the document </a:t>
            </a:r>
            <a:r>
              <a:rPr lang="en-US" sz="2600" dirty="0" smtClean="0">
                <a:latin typeface="+mj-lt"/>
              </a:rPr>
              <a:t>camera(DC), </a:t>
            </a:r>
            <a:r>
              <a:rPr lang="en-US" sz="2600" dirty="0" smtClean="0">
                <a:latin typeface="+mj-lt"/>
              </a:rPr>
              <a:t>voting system (IRS), e -</a:t>
            </a:r>
            <a:r>
              <a:rPr lang="en-US" sz="2600" dirty="0" err="1" smtClean="0">
                <a:latin typeface="+mj-lt"/>
              </a:rPr>
              <a:t>currcuilum</a:t>
            </a:r>
            <a:r>
              <a:rPr lang="en-US" sz="2600" dirty="0" smtClean="0">
                <a:latin typeface="+mj-lt"/>
              </a:rPr>
              <a:t>, Hi-</a:t>
            </a:r>
            <a:r>
              <a:rPr lang="en-US" sz="2600" dirty="0" err="1" smtClean="0">
                <a:latin typeface="+mj-lt"/>
              </a:rPr>
              <a:t>Teach,TBL</a:t>
            </a:r>
            <a:r>
              <a:rPr lang="en-US" sz="2600" dirty="0" smtClean="0">
                <a:latin typeface="+mj-lt"/>
              </a:rPr>
              <a:t> software, Tablet, and smart board, which created our own smart classroom</a:t>
            </a:r>
            <a:r>
              <a:rPr lang="en-US" sz="2800" dirty="0" smtClean="0">
                <a:latin typeface="+mj-lt"/>
              </a:rPr>
              <a:t>.</a:t>
            </a:r>
          </a:p>
        </p:txBody>
      </p:sp>
      <p:pic>
        <p:nvPicPr>
          <p:cNvPr id="5" name="Picture 4" descr="C:\Users\maysoonq\Desktop\maysoon\DSC034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505200"/>
            <a:ext cx="480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 descr="M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3134769" cy="60039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New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Teaching Model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Science Lab</a:t>
            </a:r>
            <a:endParaRPr lang="ar-J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0678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+mj-lt"/>
              </a:rPr>
              <a:t>“</a:t>
            </a:r>
            <a:r>
              <a:rPr lang="en-US" b="1" dirty="0" smtClean="0">
                <a:latin typeface="+mj-lt"/>
              </a:rPr>
              <a:t>Why not use </a:t>
            </a:r>
            <a:r>
              <a:rPr lang="en-US" b="1" dirty="0" smtClean="0">
                <a:latin typeface="+mj-lt"/>
              </a:rPr>
              <a:t>the IRS system </a:t>
            </a:r>
            <a:r>
              <a:rPr lang="en-US" b="1" dirty="0" smtClean="0">
                <a:latin typeface="+mj-lt"/>
              </a:rPr>
              <a:t>in the science </a:t>
            </a:r>
            <a:r>
              <a:rPr lang="en-US" b="1" dirty="0" smtClean="0">
                <a:latin typeface="+mj-lt"/>
              </a:rPr>
              <a:t>lab?” </a:t>
            </a:r>
            <a:endParaRPr lang="en-US" b="1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We started by training one of the teachers to use </a:t>
            </a:r>
            <a:r>
              <a:rPr lang="en-US" dirty="0" smtClean="0">
                <a:latin typeface="+mj-lt"/>
              </a:rPr>
              <a:t>Hi-Teach </a:t>
            </a:r>
            <a:r>
              <a:rPr lang="en-US" dirty="0" smtClean="0">
                <a:latin typeface="+mj-lt"/>
              </a:rPr>
              <a:t>software with IRS tools.</a:t>
            </a:r>
          </a:p>
          <a:p>
            <a:r>
              <a:rPr lang="en-US" dirty="0" smtClean="0">
                <a:latin typeface="+mj-lt"/>
              </a:rPr>
              <a:t>The teaching strategy </a:t>
            </a:r>
            <a:r>
              <a:rPr lang="en-US" dirty="0" smtClean="0">
                <a:latin typeface="+mj-lt"/>
              </a:rPr>
              <a:t>:  To </a:t>
            </a:r>
            <a:r>
              <a:rPr lang="en-US" dirty="0" smtClean="0">
                <a:latin typeface="+mj-lt"/>
              </a:rPr>
              <a:t>hold the 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experiment, assign a set of questions to be </a:t>
            </a:r>
            <a:r>
              <a:rPr lang="en-US" dirty="0" smtClean="0">
                <a:latin typeface="+mj-lt"/>
              </a:rPr>
              <a:t>  </a:t>
            </a:r>
          </a:p>
          <a:p>
            <a:pPr>
              <a:buNone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</a:t>
            </a:r>
            <a:r>
              <a:rPr lang="en-US" dirty="0" smtClean="0">
                <a:latin typeface="+mj-lt"/>
              </a:rPr>
              <a:t>answered by </a:t>
            </a:r>
            <a:r>
              <a:rPr lang="en-US" dirty="0" smtClean="0">
                <a:latin typeface="+mj-lt"/>
              </a:rPr>
              <a:t>students  whose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    </a:t>
            </a:r>
            <a:r>
              <a:rPr lang="en-US" dirty="0" smtClean="0">
                <a:latin typeface="+mj-lt"/>
              </a:rPr>
              <a:t>progress </a:t>
            </a:r>
            <a:r>
              <a:rPr lang="en-US" dirty="0" smtClean="0">
                <a:latin typeface="+mj-lt"/>
              </a:rPr>
              <a:t>would  be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    </a:t>
            </a:r>
            <a:r>
              <a:rPr lang="en-US" dirty="0" smtClean="0">
                <a:latin typeface="+mj-lt"/>
              </a:rPr>
              <a:t>evaluated </a:t>
            </a:r>
            <a:r>
              <a:rPr lang="en-US" dirty="0" smtClean="0">
                <a:latin typeface="+mj-lt"/>
              </a:rPr>
              <a:t>by the teacher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    </a:t>
            </a:r>
            <a:r>
              <a:rPr lang="en-US" dirty="0" smtClean="0">
                <a:latin typeface="+mj-lt"/>
              </a:rPr>
              <a:t>to </a:t>
            </a:r>
            <a:r>
              <a:rPr lang="en-US" dirty="0" smtClean="0">
                <a:latin typeface="+mj-lt"/>
              </a:rPr>
              <a:t>determine how many 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    </a:t>
            </a:r>
            <a:r>
              <a:rPr lang="en-US" dirty="0" smtClean="0">
                <a:latin typeface="+mj-lt"/>
              </a:rPr>
              <a:t>goals </a:t>
            </a:r>
            <a:r>
              <a:rPr lang="en-US" dirty="0" smtClean="0">
                <a:latin typeface="+mj-lt"/>
              </a:rPr>
              <a:t>have been  achieved</a:t>
            </a:r>
            <a:r>
              <a:rPr lang="en-US" dirty="0" smtClean="0"/>
              <a:t>.</a:t>
            </a:r>
            <a:endParaRPr lang="ar-JO" dirty="0"/>
          </a:p>
        </p:txBody>
      </p:sp>
      <p:pic>
        <p:nvPicPr>
          <p:cNvPr id="7" name="Picture 6" descr="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191000"/>
            <a:ext cx="3276600" cy="22098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5547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Applying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IRS</a:t>
            </a:r>
            <a:r>
              <a:rPr lang="en-US" dirty="0" smtClean="0"/>
              <a:t> after the experiment </a:t>
            </a:r>
          </a:p>
          <a:p>
            <a:pPr>
              <a:buNone/>
            </a:pPr>
            <a:r>
              <a:rPr lang="en-US" dirty="0" smtClean="0"/>
              <a:t>had been a success, I decided</a:t>
            </a:r>
          </a:p>
          <a:p>
            <a:pPr>
              <a:buNone/>
            </a:pPr>
            <a:r>
              <a:rPr lang="en-US" dirty="0" smtClean="0"/>
              <a:t> to train other teachers of 4</a:t>
            </a:r>
            <a:r>
              <a:rPr lang="en-US" baseline="30000" dirty="0" smtClean="0"/>
              <a:t>th</a:t>
            </a:r>
          </a:p>
          <a:p>
            <a:pPr>
              <a:buNone/>
            </a:pPr>
            <a:r>
              <a:rPr lang="en-US" dirty="0" smtClean="0"/>
              <a:t> to 7</a:t>
            </a:r>
            <a:r>
              <a:rPr lang="en-US" baseline="30000" dirty="0" smtClean="0"/>
              <a:t>th</a:t>
            </a:r>
            <a:r>
              <a:rPr lang="en-US" dirty="0" smtClean="0"/>
              <a:t> grades to use </a:t>
            </a:r>
            <a:r>
              <a:rPr lang="en-US" dirty="0" smtClean="0"/>
              <a:t>Hi-Teach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software with IRS after they finish any </a:t>
            </a:r>
            <a:r>
              <a:rPr lang="en-US" dirty="0" smtClean="0"/>
              <a:t>held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experiment </a:t>
            </a:r>
            <a:r>
              <a:rPr lang="en-US" dirty="0" smtClean="0"/>
              <a:t>in the science lab.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Nothing can be changed smoothly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Resistance </a:t>
            </a:r>
            <a:r>
              <a:rPr lang="en-US" dirty="0" smtClean="0"/>
              <a:t>was noticed among teachers </a:t>
            </a:r>
            <a:r>
              <a:rPr lang="en-US" dirty="0" smtClean="0"/>
              <a:t>who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refused </a:t>
            </a:r>
            <a:r>
              <a:rPr lang="en-US" dirty="0" smtClean="0"/>
              <a:t>to change their usual teaching strategies </a:t>
            </a:r>
            <a:r>
              <a:rPr lang="en-US" dirty="0" smtClean="0"/>
              <a:t>in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 smtClean="0"/>
              <a:t>science lab.</a:t>
            </a:r>
            <a:endParaRPr lang="ar-JO" dirty="0"/>
          </a:p>
        </p:txBody>
      </p:sp>
      <p:pic>
        <p:nvPicPr>
          <p:cNvPr id="5" name="Picture 4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533400"/>
            <a:ext cx="2175164" cy="1978028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64008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An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Example Story   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l">
              <a:buNone/>
            </a:pPr>
            <a:r>
              <a:rPr lang="en-US" sz="2400" dirty="0" smtClean="0">
                <a:latin typeface="+mj-lt"/>
              </a:rPr>
              <a:t>One </a:t>
            </a:r>
            <a:r>
              <a:rPr lang="en-US" sz="2400" dirty="0" smtClean="0">
                <a:latin typeface="+mj-lt"/>
              </a:rPr>
              <a:t>of the excellent teachers, a resistant of </a:t>
            </a:r>
            <a:r>
              <a:rPr lang="en-US" sz="2400" dirty="0" smtClean="0">
                <a:latin typeface="+mj-lt"/>
              </a:rPr>
              <a:t>this</a:t>
            </a:r>
          </a:p>
          <a:p>
            <a:pPr algn="l">
              <a:buNone/>
            </a:pPr>
            <a:r>
              <a:rPr lang="en-US" sz="2400" dirty="0" smtClean="0">
                <a:latin typeface="+mj-lt"/>
              </a:rPr>
              <a:t>strategy </a:t>
            </a:r>
            <a:r>
              <a:rPr lang="en-US" sz="2400" dirty="0" smtClean="0">
                <a:latin typeface="+mj-lt"/>
              </a:rPr>
              <a:t>implementing,  has always complained </a:t>
            </a:r>
            <a:r>
              <a:rPr lang="en-US" sz="2400" dirty="0" smtClean="0">
                <a:latin typeface="+mj-lt"/>
              </a:rPr>
              <a:t>that</a:t>
            </a:r>
          </a:p>
          <a:p>
            <a:pPr algn="l">
              <a:buNone/>
            </a:pPr>
            <a:r>
              <a:rPr lang="en-US" sz="2400" dirty="0" smtClean="0">
                <a:latin typeface="+mj-lt"/>
              </a:rPr>
              <a:t>some </a:t>
            </a:r>
            <a:r>
              <a:rPr lang="en-US" sz="2400" dirty="0" smtClean="0">
                <a:latin typeface="+mj-lt"/>
              </a:rPr>
              <a:t>of her 5</a:t>
            </a:r>
            <a:r>
              <a:rPr lang="en-US" sz="2400" baseline="30000" dirty="0" smtClean="0">
                <a:latin typeface="+mj-lt"/>
              </a:rPr>
              <a:t>th</a:t>
            </a:r>
            <a:r>
              <a:rPr lang="en-US" sz="2400" dirty="0" smtClean="0">
                <a:latin typeface="+mj-lt"/>
              </a:rPr>
              <a:t> graders were very noisy and that </a:t>
            </a:r>
            <a:endParaRPr lang="en-US" sz="2400" dirty="0" smtClean="0">
              <a:latin typeface="+mj-lt"/>
            </a:endParaRPr>
          </a:p>
          <a:p>
            <a:pPr algn="l">
              <a:buNone/>
            </a:pPr>
            <a:r>
              <a:rPr lang="en-US" sz="2400" dirty="0" smtClean="0">
                <a:latin typeface="+mj-lt"/>
              </a:rPr>
              <a:t>they </a:t>
            </a:r>
            <a:r>
              <a:rPr lang="en-US" sz="2400" dirty="0" smtClean="0">
                <a:latin typeface="+mj-lt"/>
              </a:rPr>
              <a:t>needed extra effort to get their attention back </a:t>
            </a:r>
            <a:endParaRPr lang="en-US" sz="2400" dirty="0" smtClean="0">
              <a:latin typeface="+mj-lt"/>
            </a:endParaRPr>
          </a:p>
          <a:p>
            <a:pPr algn="l">
              <a:buNone/>
            </a:pPr>
            <a:r>
              <a:rPr lang="en-US" sz="2400" dirty="0" smtClean="0">
                <a:latin typeface="+mj-lt"/>
              </a:rPr>
              <a:t>to </a:t>
            </a:r>
            <a:r>
              <a:rPr lang="en-US" sz="2400" dirty="0" smtClean="0">
                <a:latin typeface="+mj-lt"/>
              </a:rPr>
              <a:t>the experiment, which was really tiring. She also </a:t>
            </a:r>
            <a:endParaRPr lang="en-US" sz="2400" dirty="0">
              <a:latin typeface="+mj-lt"/>
            </a:endParaRPr>
          </a:p>
          <a:p>
            <a:pPr algn="l">
              <a:buNone/>
            </a:pPr>
            <a:r>
              <a:rPr lang="en-US" sz="2400" dirty="0" smtClean="0">
                <a:latin typeface="+mj-lt"/>
              </a:rPr>
              <a:t>added </a:t>
            </a:r>
            <a:r>
              <a:rPr lang="en-US" sz="2400" dirty="0" smtClean="0">
                <a:latin typeface="+mj-lt"/>
              </a:rPr>
              <a:t>that she had had tried praise, giving extra </a:t>
            </a:r>
            <a:endParaRPr lang="en-US" sz="2400" dirty="0" smtClean="0">
              <a:latin typeface="+mj-lt"/>
            </a:endParaRPr>
          </a:p>
          <a:p>
            <a:pPr algn="l">
              <a:buNone/>
            </a:pPr>
            <a:r>
              <a:rPr lang="en-US" sz="2400" dirty="0" smtClean="0">
                <a:latin typeface="+mj-lt"/>
              </a:rPr>
              <a:t>assignments</a:t>
            </a:r>
            <a:r>
              <a:rPr lang="en-US" sz="2400" dirty="0" smtClean="0">
                <a:latin typeface="+mj-lt"/>
              </a:rPr>
              <a:t>, and even warnings but nothing helped. </a:t>
            </a:r>
            <a:endParaRPr lang="en-US" sz="2400" dirty="0" smtClean="0">
              <a:latin typeface="+mj-lt"/>
            </a:endParaRPr>
          </a:p>
          <a:p>
            <a:pPr algn="l">
              <a:buNone/>
            </a:pPr>
            <a:r>
              <a:rPr lang="en-US" sz="2400" dirty="0" smtClean="0">
                <a:latin typeface="+mj-lt"/>
              </a:rPr>
              <a:t>However</a:t>
            </a:r>
            <a:r>
              <a:rPr lang="en-US" sz="2400" dirty="0" smtClean="0">
                <a:latin typeface="+mj-lt"/>
              </a:rPr>
              <a:t>, when she used this new lab teaching </a:t>
            </a:r>
            <a:endParaRPr lang="en-US" sz="2400" dirty="0" smtClean="0">
              <a:latin typeface="+mj-lt"/>
            </a:endParaRPr>
          </a:p>
          <a:p>
            <a:pPr algn="l">
              <a:buNone/>
            </a:pPr>
            <a:r>
              <a:rPr lang="en-US" sz="2400" dirty="0" smtClean="0">
                <a:latin typeface="+mj-lt"/>
              </a:rPr>
              <a:t>strategy</a:t>
            </a:r>
            <a:r>
              <a:rPr lang="en-US" sz="2400" dirty="0" smtClean="0">
                <a:latin typeface="+mj-lt"/>
              </a:rPr>
              <a:t>, all students were attracted and active </a:t>
            </a:r>
            <a:endParaRPr lang="en-US" sz="2400" dirty="0" smtClean="0">
              <a:latin typeface="+mj-lt"/>
            </a:endParaRPr>
          </a:p>
          <a:p>
            <a:pPr algn="l">
              <a:buNone/>
            </a:pPr>
            <a:r>
              <a:rPr lang="en-US" sz="2400" dirty="0" smtClean="0">
                <a:latin typeface="+mj-lt"/>
              </a:rPr>
              <a:t>which</a:t>
            </a:r>
            <a:r>
              <a:rPr lang="en-US" sz="2400" dirty="0" smtClean="0">
                <a:latin typeface="+mj-lt"/>
              </a:rPr>
              <a:t>, as a result, made her content and a supporter </a:t>
            </a:r>
            <a:endParaRPr lang="en-US" sz="2400" dirty="0" smtClean="0">
              <a:latin typeface="+mj-lt"/>
            </a:endParaRPr>
          </a:p>
          <a:p>
            <a:pPr algn="l">
              <a:buNone/>
            </a:pPr>
            <a:r>
              <a:rPr lang="en-US" sz="2400" dirty="0" smtClean="0">
                <a:latin typeface="+mj-lt"/>
              </a:rPr>
              <a:t>of </a:t>
            </a:r>
            <a:r>
              <a:rPr lang="en-US" sz="2400" dirty="0" smtClean="0">
                <a:latin typeface="+mj-lt"/>
              </a:rPr>
              <a:t>using Hi-teach with IRS. In fact she was </a:t>
            </a:r>
            <a:endParaRPr lang="en-US" sz="2400" dirty="0" smtClean="0">
              <a:latin typeface="+mj-lt"/>
            </a:endParaRPr>
          </a:p>
          <a:p>
            <a:pPr algn="l">
              <a:buNone/>
            </a:pPr>
            <a:r>
              <a:rPr lang="en-US" sz="2400" dirty="0" smtClean="0">
                <a:latin typeface="+mj-lt"/>
              </a:rPr>
              <a:t>encouraged </a:t>
            </a:r>
            <a:r>
              <a:rPr lang="en-US" sz="2400" dirty="0" smtClean="0">
                <a:latin typeface="+mj-lt"/>
              </a:rPr>
              <a:t>to tell other science teachers of upper </a:t>
            </a:r>
            <a:endParaRPr lang="en-US" sz="2400" dirty="0" smtClean="0">
              <a:latin typeface="+mj-lt"/>
            </a:endParaRPr>
          </a:p>
          <a:p>
            <a:pPr algn="l">
              <a:buNone/>
            </a:pPr>
            <a:r>
              <a:rPr lang="en-US" sz="2400" dirty="0" smtClean="0">
                <a:latin typeface="+mj-lt"/>
              </a:rPr>
              <a:t>grades </a:t>
            </a:r>
            <a:r>
              <a:rPr lang="en-US" sz="2400" dirty="0" smtClean="0">
                <a:latin typeface="+mj-lt"/>
              </a:rPr>
              <a:t>about her new experience. </a:t>
            </a:r>
            <a:endParaRPr lang="ar-JO" sz="2400" dirty="0">
              <a:latin typeface="+mj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1332</TotalTime>
  <Words>1249</Words>
  <Application>Microsoft Office PowerPoint</Application>
  <PresentationFormat>On-screen Show (4:3)</PresentationFormat>
  <Paragraphs>155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MODREN SYSTEMS SCHOOLS </vt:lpstr>
      <vt:lpstr>Ghadeer  A. Alkatib Supervisor of math &amp; E-learning  Department in Modern SystemS Schools</vt:lpstr>
      <vt:lpstr>Modern Systems Schools (MSS)</vt:lpstr>
      <vt:lpstr>PowerPoint Presentation</vt:lpstr>
      <vt:lpstr>PowerPoint Presentation</vt:lpstr>
      <vt:lpstr>PowerPoint Presentation</vt:lpstr>
      <vt:lpstr>New Teaching Model  In Science Lab</vt:lpstr>
      <vt:lpstr>PowerPoint Presentation</vt:lpstr>
      <vt:lpstr>PowerPoint Presentation</vt:lpstr>
      <vt:lpstr>PowerPoint Presentation</vt:lpstr>
      <vt:lpstr>A Practical Science Lab  Exam with IRS</vt:lpstr>
      <vt:lpstr>Model Structure (Flow Chart)</vt:lpstr>
      <vt:lpstr>Model Description with Photos</vt:lpstr>
      <vt:lpstr>   IRS Self-Paced Testing Horizontal 1~40 indicates student 1 to 40;  Vertical 1-10 indicates experiment 1-10   </vt:lpstr>
      <vt:lpstr>Effectiveness Analysis</vt:lpstr>
      <vt:lpstr>PowerPoint Presentation</vt:lpstr>
      <vt:lpstr>Advantages of Using IRS in a Practical Science Exam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an Implementation Manager for e-Learning,  I’ve witnessed successful implementations, and also not-so-fabulous ones. Some of the biggest challenges, and a few ideas about how to manage them for great results.</dc:title>
  <dc:creator>ghadeer_kh</dc:creator>
  <cp:lastModifiedBy>Acer</cp:lastModifiedBy>
  <cp:revision>143</cp:revision>
  <dcterms:created xsi:type="dcterms:W3CDTF">2006-08-16T00:00:00Z</dcterms:created>
  <dcterms:modified xsi:type="dcterms:W3CDTF">2016-11-24T01:31:07Z</dcterms:modified>
</cp:coreProperties>
</file>