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1" r:id="rId3"/>
    <p:sldId id="332" r:id="rId4"/>
    <p:sldId id="270" r:id="rId5"/>
    <p:sldId id="333" r:id="rId6"/>
    <p:sldId id="334" r:id="rId7"/>
    <p:sldId id="335" r:id="rId8"/>
    <p:sldId id="329" r:id="rId9"/>
    <p:sldId id="276" r:id="rId10"/>
    <p:sldId id="295" r:id="rId11"/>
    <p:sldId id="299" r:id="rId12"/>
    <p:sldId id="313" r:id="rId13"/>
    <p:sldId id="314" r:id="rId14"/>
    <p:sldId id="327" r:id="rId15"/>
    <p:sldId id="328" r:id="rId16"/>
    <p:sldId id="269" r:id="rId17"/>
  </p:sldIdLst>
  <p:sldSz cx="9144000" cy="5143500" type="screen16x9"/>
  <p:notesSz cx="6805613" cy="9939338"/>
  <p:embeddedFontLst>
    <p:embeddedFont>
      <p:font typeface="Microsoft JhengHei" panose="020B0604030504040204" pitchFamily="34" charset="-120"/>
      <p:regular r:id="rId20"/>
      <p:bold r:id="rId21"/>
    </p:embeddedFont>
    <p:embeddedFont>
      <p:font typeface="標楷體" panose="03000509000000000000" pitchFamily="65" charset="-120"/>
      <p:regular r:id="rId22"/>
    </p:embeddedFont>
    <p:embeddedFont>
      <p:font typeface="Roboto" panose="020B0604020202020204" charset="0"/>
      <p:regular r:id="rId23"/>
    </p:embeddedFont>
    <p:embeddedFont>
      <p:font typeface="華康行楷體W5" panose="03000509000000000000" pitchFamily="65" charset="-120"/>
      <p:regular r:id="rId24"/>
    </p:embeddedFont>
    <p:embeddedFont>
      <p:font typeface="華康隸書體W7" panose="03000709000000000000" pitchFamily="65" charset="-12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346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81996-3BCB-403A-8080-211FB126B48F}" type="datetimeFigureOut">
              <a:rPr lang="zh-TW" altLang="en-US" smtClean="0"/>
              <a:t>2017/12/7</a:t>
            </a:fld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AF075-F7F7-46D2-BC86-E5DF42B0820F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0658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418865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8012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1890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1890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1890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1890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1890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1890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7575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0D9C-460A-4A9F-856C-355040DF8B9D}" type="datetimeFigureOut">
              <a:rPr lang="zh-TW" altLang="en-US" smtClean="0"/>
              <a:pPr/>
              <a:t>2017/12/7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3656-0A21-48B1-9677-8A2E30BC832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587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Font typeface="Microsoft JhengHei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Font typeface="Microsoft JhengHei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lt1"/>
                </a:solidFill>
              </a:rPr>
              <a:t>‹#›</a:t>
            </a:fld>
            <a:endParaRPr lang="zh-TW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lt1"/>
                </a:solidFill>
              </a:rPr>
              <a:t>‹#›</a:t>
            </a:fld>
            <a:endParaRPr lang="zh-TW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lt1"/>
                </a:solidFill>
              </a:rPr>
              <a:t>‹#›</a:t>
            </a:fld>
            <a:endParaRPr lang="zh-TW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zh-TW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zh-TW" sz="1000" dirty="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dayouprincipal@gmail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390524" y="1819275"/>
            <a:ext cx="8590190" cy="93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zh-TW" altLang="en-US" sz="3600" dirty="0" smtClean="0">
                <a:latin typeface="標楷體" pitchFamily="65" charset="-120"/>
                <a:ea typeface="標楷體" pitchFamily="65" charset="-120"/>
                <a:cs typeface="Microsoft JhengHei"/>
                <a:sym typeface="Microsoft JhengHei"/>
              </a:rPr>
              <a:t>     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  <a:cs typeface="Microsoft JhengHei"/>
                <a:sym typeface="Microsoft JhengHei"/>
              </a:rPr>
              <a:t/>
            </a:r>
            <a:br>
              <a:rPr lang="en-US" altLang="zh-TW" sz="3600" dirty="0" smtClean="0">
                <a:latin typeface="標楷體" pitchFamily="65" charset="-120"/>
                <a:ea typeface="標楷體" pitchFamily="65" charset="-120"/>
                <a:cs typeface="Microsoft JhengHei"/>
                <a:sym typeface="Microsoft JhengHei"/>
              </a:rPr>
            </a:br>
            <a:r>
              <a:rPr lang="zh-TW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Microsoft JhengHei"/>
                <a:sym typeface="Microsoft JhengHei"/>
              </a:rPr>
              <a:t>教师专业成长</a:t>
            </a:r>
            <a:r>
              <a:rPr lang="en-US" altLang="zh-TW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Microsoft JhengHei"/>
                <a:sym typeface="Microsoft JhengHei"/>
              </a:rPr>
              <a:t/>
            </a:r>
            <a:br>
              <a:rPr lang="en-US" altLang="zh-TW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Microsoft JhengHei"/>
                <a:sym typeface="Microsoft JhengHei"/>
              </a:rPr>
            </a:br>
            <a:r>
              <a:rPr lang="zh-TW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Microsoft JhengHei"/>
                <a:sym typeface="Microsoft JhengHei"/>
              </a:rPr>
              <a:t>        大有国中</a:t>
            </a:r>
            <a:endParaRPr lang="zh-TW" sz="8000" b="1" dirty="0">
              <a:solidFill>
                <a:srgbClr val="FFFF00"/>
              </a:solidFill>
              <a:latin typeface="華康行楷體W5" pitchFamily="65" charset="-120"/>
              <a:ea typeface="華康行楷體W5" pitchFamily="65" charset="-120"/>
              <a:cs typeface="Microsoft JhengHei"/>
              <a:sym typeface="Microsoft JhengHei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zh-TW" sz="2400"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楷體W5" pitchFamily="65" charset="-120"/>
                <a:ea typeface="華康行楷體W5" pitchFamily="65" charset="-120"/>
              </a:rPr>
              <a:t>                 </a:t>
            </a:r>
            <a:r>
              <a:rPr 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楷體W5" pitchFamily="65" charset="-120"/>
                <a:ea typeface="華康行楷體W5" pitchFamily="65" charset="-120"/>
              </a:rPr>
              <a:t>报告人：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楷體W5" pitchFamily="65" charset="-120"/>
                <a:ea typeface="華康行楷體W5" pitchFamily="65" charset="-120"/>
              </a:rPr>
              <a:t>陈家祥</a:t>
            </a:r>
            <a:endParaRPr 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行楷體W5" pitchFamily="65" charset="-120"/>
              <a:ea typeface="華康行楷體W5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1900" y="1775384"/>
            <a:ext cx="8222100" cy="2710200"/>
          </a:xfrm>
        </p:spPr>
        <p:txBody>
          <a:bodyPr/>
          <a:lstStyle/>
          <a:p>
            <a:r>
              <a:rPr lang="zh-TW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破釜沉舟</a:t>
            </a:r>
            <a:endParaRPr lang="en-US" altLang="zh-TW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拿掉传统布幕吧</a:t>
            </a:r>
            <a:endParaRPr lang="en-US" altLang="zh-TW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endParaRPr lang="zh-TW" altLang="en-US" sz="2400" dirty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2864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8837" y="456035"/>
            <a:ext cx="8222100" cy="2710200"/>
          </a:xfrm>
        </p:spPr>
        <p:txBody>
          <a:bodyPr/>
          <a:lstStyle/>
          <a:p>
            <a:r>
              <a:rPr lang="zh-TW" altLang="en-US" sz="3200" b="1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我们必须</a:t>
            </a:r>
            <a:r>
              <a:rPr lang="zh-TW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聪明的</a:t>
            </a:r>
            <a:r>
              <a:rPr lang="zh-TW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教</a:t>
            </a:r>
            <a:r>
              <a:rPr lang="zh-TW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8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孩子必须</a:t>
            </a:r>
            <a:r>
              <a:rPr lang="zh-TW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聪明的学</a:t>
            </a:r>
            <a:r>
              <a:rPr lang="zh-TW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8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效率才是重点！</a:t>
            </a:r>
            <a:endParaRPr lang="zh-TW" alt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529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93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27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58783" y="0"/>
            <a:ext cx="92027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81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37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05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90249" y="488250"/>
            <a:ext cx="8216145" cy="409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7" pitchFamily="65" charset="-120"/>
                <a:ea typeface="華康隸書體W7" pitchFamily="65" charset="-120"/>
              </a:rPr>
              <a:t>THANK YOU</a:t>
            </a:r>
            <a:r>
              <a:rPr lang="zh-TW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7" pitchFamily="65" charset="-120"/>
                <a:ea typeface="華康隸書體W7" pitchFamily="65" charset="-120"/>
              </a:rPr>
              <a:t>!</a:t>
            </a:r>
            <a:r>
              <a:rPr lang="en-US" altLang="zh-TW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7" pitchFamily="65" charset="-120"/>
                <a:ea typeface="華康隸書體W7" pitchFamily="65" charset="-120"/>
              </a:rPr>
              <a:t/>
            </a:r>
            <a:br>
              <a:rPr lang="en-US" altLang="zh-TW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7" pitchFamily="65" charset="-120"/>
                <a:ea typeface="華康隸書體W7" pitchFamily="65" charset="-120"/>
              </a:rPr>
            </a:br>
            <a:r>
              <a:rPr lang="zh-TW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7" pitchFamily="65" charset="-120"/>
                <a:ea typeface="華康隸書體W7" pitchFamily="65" charset="-120"/>
              </a:rPr>
              <a:t>野人献曝</a:t>
            </a:r>
            <a:r>
              <a:rPr lang="en-US" altLang="zh-TW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7" pitchFamily="65" charset="-120"/>
                <a:ea typeface="華康隸書體W7" pitchFamily="65" charset="-120"/>
              </a:rPr>
              <a:t/>
            </a:r>
            <a:br>
              <a:rPr lang="en-US" altLang="zh-TW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7" pitchFamily="65" charset="-120"/>
                <a:ea typeface="華康隸書體W7" pitchFamily="65" charset="-120"/>
              </a:rPr>
            </a:br>
            <a:r>
              <a:rPr lang="en-US" altLang="zh-TW" sz="3600" b="1" dirty="0" smtClean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E-mail</a:t>
            </a:r>
            <a:r>
              <a:rPr lang="zh-TW" altLang="en-US" sz="3600" b="1" dirty="0" smtClean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3600" b="1" dirty="0" smtClean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hlinkClick r:id="rId3"/>
              </a:rPr>
              <a:t>dayouprincipal@gmail.com</a:t>
            </a:r>
            <a:r>
              <a:rPr lang="en-US" altLang="zh-TW" sz="3600" b="1" dirty="0" smtClean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b="1" dirty="0" smtClean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3600" b="1" dirty="0" smtClean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Mobile</a:t>
            </a:r>
            <a:r>
              <a:rPr lang="zh-TW" altLang="en-US" sz="3600" b="1" dirty="0" smtClean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3600" b="1" dirty="0" smtClean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0918-529-049</a:t>
            </a:r>
            <a:endParaRPr lang="zh-TW" sz="3600" b="1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5369" y="538033"/>
            <a:ext cx="8222100" cy="767700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纲要</a:t>
            </a:r>
            <a:endParaRPr lang="en-US" altLang="zh-TW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8837" y="1643585"/>
            <a:ext cx="8222100" cy="3499915"/>
          </a:xfrm>
        </p:spPr>
        <p:txBody>
          <a:bodyPr/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一、计画实施原则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二、教师专业成长制度：登山计画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三、四个「给」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四、变革管理八大步骤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S__36372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669" y="0"/>
            <a:ext cx="3926331" cy="2416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7615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5369" y="538033"/>
            <a:ext cx="8222100" cy="767700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一、计画实施原则：</a:t>
            </a:r>
            <a:endParaRPr lang="en-US" altLang="zh-TW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8837" y="1643585"/>
            <a:ext cx="8222100" cy="349991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理念厘清</a:t>
            </a:r>
            <a:r>
              <a:rPr lang="zh-TW" altLang="en-US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原则</a:t>
            </a:r>
            <a:r>
              <a:rPr lang="zh-TW" altLang="en-US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：研习、实作、分享、回馈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由易而难</a:t>
            </a:r>
            <a:r>
              <a:rPr lang="zh-TW" altLang="en-US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原则</a:t>
            </a:r>
            <a:r>
              <a:rPr lang="zh-TW" altLang="en-US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：观念改变、跨出第一步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学习社群</a:t>
            </a:r>
            <a:r>
              <a:rPr lang="zh-TW" altLang="en-US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原则</a:t>
            </a:r>
            <a:r>
              <a:rPr lang="zh-TW" altLang="en-US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：团队合作、共备观议课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讨论分享</a:t>
            </a:r>
            <a:r>
              <a:rPr lang="zh-TW" altLang="en-US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原则</a:t>
            </a:r>
            <a:r>
              <a:rPr lang="zh-TW" altLang="en-US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：教学研究会、研讨会参加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成果激励</a:t>
            </a:r>
            <a:r>
              <a:rPr lang="zh-TW" altLang="en-US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原则</a:t>
            </a:r>
            <a:r>
              <a:rPr lang="zh-TW" altLang="en-US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：教学观摩、成果展、绩优状、口头鼓励、参加赛课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S__36372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798" y="0"/>
            <a:ext cx="3402874" cy="2094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1221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45774" y="301120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教师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专业</a:t>
            </a:r>
            <a:r>
              <a:rPr lang="zh-TW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成长制度</a:t>
            </a:r>
            <a:r>
              <a:rPr lang="zh-TW" altLang="zh-TW" sz="3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36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登山计划</a:t>
            </a:r>
            <a:endParaRPr lang="zh-TW" sz="3600" dirty="0"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248194" y="1704999"/>
            <a:ext cx="8895806" cy="34385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altLang="zh-TW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成长时间：</a:t>
            </a:r>
            <a:endParaRPr lang="en-US" altLang="zh-TW" sz="3200" dirty="0" smtClean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领域教学研究会</a:t>
            </a:r>
            <a:r>
              <a:rPr lang="en-US" altLang="zh-TW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小时</a:t>
            </a:r>
            <a:r>
              <a:rPr lang="en-US" altLang="zh-TW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解说</a:t>
            </a:r>
            <a:r>
              <a:rPr lang="en-US" altLang="zh-TW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1hr</a:t>
            </a:r>
            <a:r>
              <a:rPr lang="zh-TW" altLang="en-US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、检核</a:t>
            </a:r>
            <a:r>
              <a:rPr lang="en-US" altLang="zh-TW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1hr</a:t>
            </a:r>
            <a:r>
              <a:rPr lang="en-US" altLang="zh-TW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。   </a:t>
            </a:r>
            <a:endParaRPr lang="en-US" altLang="zh-TW" sz="2800" dirty="0" smtClean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老师超进度自学。</a:t>
            </a:r>
            <a:endParaRPr lang="en-US" altLang="zh-TW" sz="3200" dirty="0" smtClean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Bef>
                <a:spcPts val="0"/>
              </a:spcBef>
              <a:buNone/>
            </a:pPr>
            <a:r>
              <a:rPr lang="en-US" altLang="zh-TW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辅导伙伴：七年级第一阶段核心小组成员。</a:t>
            </a:r>
            <a:endParaRPr lang="en-US" altLang="zh-TW" sz="3200" dirty="0" smtClean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Bef>
                <a:spcPts val="0"/>
              </a:spcBef>
              <a:buNone/>
            </a:pPr>
            <a:endParaRPr lang="en-US" altLang="zh-TW" sz="2400" dirty="0" smtClean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Bef>
                <a:spcPts val="0"/>
              </a:spcBef>
              <a:buNone/>
            </a:pPr>
            <a:endParaRPr lang="zh-TW" sz="2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6582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45774" y="301120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教师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专业</a:t>
            </a:r>
            <a:r>
              <a:rPr lang="zh-TW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成长制度</a:t>
            </a:r>
            <a:r>
              <a:rPr lang="zh-TW" altLang="zh-TW" sz="3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36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登山计划</a:t>
            </a:r>
            <a:endParaRPr lang="zh-TW" sz="3600" dirty="0"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248194" y="1613559"/>
            <a:ext cx="8791303" cy="34385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altLang="zh-TW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登山五阶段：</a:t>
            </a:r>
            <a:endParaRPr lang="en-US" altLang="zh-TW" sz="3200" dirty="0" smtClean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虎头山</a:t>
            </a:r>
            <a:r>
              <a:rPr lang="zh-TW" altLang="en-US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：电脑、投影机、</a:t>
            </a:r>
            <a:r>
              <a:rPr lang="en-US" altLang="zh-TW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Hi Teach</a:t>
            </a:r>
            <a:r>
              <a:rPr lang="zh-TW" altLang="en-US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开机</a:t>
            </a:r>
            <a:r>
              <a:rPr lang="zh-TW" altLang="zh-TW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选班级、      </a:t>
            </a:r>
            <a:endParaRPr lang="en-US" altLang="zh-TW" sz="2800" dirty="0" smtClean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8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         选模式</a:t>
            </a:r>
            <a:r>
              <a:rPr lang="zh-TW" altLang="en-US" sz="28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阳明山</a:t>
            </a:r>
            <a:r>
              <a:rPr lang="zh-TW" altLang="en-US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：放大缩小</a:t>
            </a:r>
            <a:r>
              <a:rPr lang="zh-TW" altLang="zh-TW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选择教材、教材与</a:t>
            </a:r>
            <a:r>
              <a:rPr lang="en-US" altLang="zh-TW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TBL</a:t>
            </a:r>
            <a:r>
              <a:rPr lang="zh-TW" altLang="en-US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互换、加</a:t>
            </a:r>
            <a:endParaRPr lang="en-US" altLang="zh-TW" sz="2800" dirty="0" smtClean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8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en-US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新页、上下页。</a:t>
            </a:r>
            <a:endParaRPr lang="en-US" altLang="zh-TW" sz="2800" dirty="0" smtClean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endParaRPr lang="zh-TW" altLang="zh-TW" sz="2800" dirty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endParaRPr lang="en-US" altLang="zh-TW" sz="2800" dirty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Bef>
                <a:spcPts val="0"/>
              </a:spcBef>
              <a:buNone/>
            </a:pPr>
            <a:endParaRPr lang="en-US" altLang="zh-TW" sz="2400" dirty="0" smtClean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Bef>
                <a:spcPts val="0"/>
              </a:spcBef>
              <a:buNone/>
            </a:pPr>
            <a:endParaRPr lang="zh-TW" sz="2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8120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45774" y="301120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教师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专业</a:t>
            </a:r>
            <a:r>
              <a:rPr lang="zh-TW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成长制度</a:t>
            </a:r>
            <a:r>
              <a:rPr lang="zh-TW" altLang="zh-TW" sz="3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36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登山计划</a:t>
            </a:r>
            <a:endParaRPr lang="zh-TW" sz="3600" dirty="0"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248194" y="1704999"/>
            <a:ext cx="8895806" cy="34385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altLang="zh-TW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登山五阶段：</a:t>
            </a:r>
            <a:endParaRPr lang="en-US" altLang="zh-TW" sz="3200" dirty="0" smtClean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合欢山</a:t>
            </a:r>
            <a:r>
              <a:rPr lang="zh-TW" altLang="en-US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：选笔</a:t>
            </a:r>
            <a:r>
              <a:rPr lang="zh-TW" altLang="zh-TW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选橡皮擦、计时、抽人、局部放大。</a:t>
            </a:r>
            <a:endParaRPr lang="en-US" altLang="zh-TW" sz="2800" dirty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雪山</a:t>
            </a:r>
            <a:r>
              <a:rPr lang="zh-TW" altLang="en-US" sz="28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IRS</a:t>
            </a:r>
            <a:r>
              <a:rPr lang="zh-TW" altLang="en-US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即问即答</a:t>
            </a:r>
            <a:r>
              <a:rPr lang="zh-TW" altLang="zh-TW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翻牌、统计、抢权及再抢一次。</a:t>
            </a:r>
            <a:endParaRPr lang="en-US" altLang="zh-TW" sz="2800" dirty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玉山</a:t>
            </a:r>
            <a:r>
              <a:rPr lang="zh-TW" altLang="en-US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：计分表、</a:t>
            </a:r>
            <a:r>
              <a:rPr lang="en-US" altLang="zh-TW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HITA</a:t>
            </a:r>
            <a:r>
              <a:rPr lang="zh-TW" altLang="en-US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、平板、触控的校正 。</a:t>
            </a:r>
            <a:endParaRPr lang="zh-TW" altLang="zh-TW" sz="2800" dirty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endParaRPr lang="en-US" altLang="zh-TW" sz="2800" dirty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Bef>
                <a:spcPts val="0"/>
              </a:spcBef>
              <a:buNone/>
            </a:pPr>
            <a:endParaRPr lang="en-US" altLang="zh-TW" sz="2400" dirty="0" smtClean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Bef>
                <a:spcPts val="0"/>
              </a:spcBef>
              <a:buNone/>
            </a:pPr>
            <a:endParaRPr lang="zh-TW" sz="2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6995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45774" y="301120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教师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专业</a:t>
            </a:r>
            <a:r>
              <a:rPr lang="zh-TW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成长制度</a:t>
            </a:r>
            <a:r>
              <a:rPr lang="zh-TW" altLang="zh-TW" sz="3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36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登山计划</a:t>
            </a:r>
            <a:endParaRPr lang="zh-TW" sz="3600" dirty="0"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248194" y="1123701"/>
            <a:ext cx="8895806" cy="38663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altLang="zh-TW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奖励：</a:t>
            </a:r>
            <a:endParaRPr lang="en-US" altLang="zh-TW" sz="3200" dirty="0" smtClean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24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每爬过一座山，可领取摸彩券一张。</a:t>
            </a:r>
            <a:endParaRPr lang="en-US" altLang="zh-TW" sz="2400" dirty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24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爬过</a:t>
            </a:r>
            <a:r>
              <a:rPr lang="en-US" altLang="zh-TW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座山即可投入</a:t>
            </a:r>
            <a:r>
              <a:rPr lang="en-US" altLang="zh-TW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个摸彩箱，中奖机率高。</a:t>
            </a:r>
            <a:endParaRPr lang="en-US" altLang="zh-TW" sz="2400" dirty="0" smtClean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每月抽出</a:t>
            </a:r>
            <a:r>
              <a:rPr lang="en-US" altLang="zh-TW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个幸运儿，</a:t>
            </a:r>
            <a:r>
              <a:rPr lang="en-US" altLang="zh-TW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元奖励金。</a:t>
            </a:r>
            <a:endParaRPr lang="en-US" altLang="zh-TW" sz="2400" dirty="0" smtClean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en-US" altLang="zh-TW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雪山级若领域团体全部通过，人人饭店下午茶券。</a:t>
            </a:r>
            <a:endParaRPr lang="en-US" altLang="zh-TW" sz="2400" dirty="0" smtClean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en-US" altLang="zh-TW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玉山级通过，期末</a:t>
            </a:r>
            <a:r>
              <a:rPr lang="en-US" altLang="zh-TW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Iphone7</a:t>
            </a:r>
            <a:r>
              <a:rPr lang="zh-TW" altLang="en-US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及</a:t>
            </a:r>
            <a:r>
              <a:rPr lang="en-US" altLang="zh-TW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片</a:t>
            </a:r>
            <a:r>
              <a:rPr lang="en-US" altLang="zh-TW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apple </a:t>
            </a:r>
            <a:r>
              <a:rPr lang="en-US" altLang="zh-TW" sz="2400" dirty="0" err="1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Ipad</a:t>
            </a:r>
            <a:endParaRPr lang="zh-TW" altLang="zh-TW" sz="2400" dirty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endParaRPr lang="en-US" altLang="zh-TW" sz="2800" dirty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Bef>
                <a:spcPts val="0"/>
              </a:spcBef>
              <a:buNone/>
            </a:pPr>
            <a:endParaRPr lang="en-US" altLang="zh-TW" sz="2400" dirty="0" smtClean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Bef>
                <a:spcPts val="0"/>
              </a:spcBef>
              <a:buNone/>
            </a:pPr>
            <a:endParaRPr lang="zh-TW" sz="2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9709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45774" y="301120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四个「给」</a:t>
            </a:r>
            <a:endParaRPr lang="zh-TW" sz="3600" dirty="0"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248194" y="1632263"/>
            <a:ext cx="8895806" cy="34385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给资源、</a:t>
            </a:r>
            <a:endParaRPr lang="en-US" altLang="zh-TW" sz="3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给舞台、</a:t>
            </a:r>
            <a:endParaRPr lang="en-US" altLang="zh-TW" sz="3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给掌声、</a:t>
            </a:r>
            <a:endParaRPr lang="en-US" altLang="zh-TW" sz="3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给安慰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sz="3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2824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45774" y="301120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四、变革管理八大步骤</a:t>
            </a:r>
            <a:endParaRPr lang="zh-TW" dirty="0"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04502" y="1632858"/>
            <a:ext cx="8967651" cy="376863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zh-TW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确认</a:t>
            </a:r>
            <a:r>
              <a:rPr lang="zh-TW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危机感</a:t>
            </a:r>
            <a:r>
              <a:rPr lang="zh-TW" altLang="en-US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成立</a:t>
            </a:r>
            <a:r>
              <a:rPr lang="zh-TW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领导团队</a:t>
            </a:r>
            <a:endParaRPr lang="en-US" altLang="zh-TW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zh-TW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提出</a:t>
            </a:r>
            <a:r>
              <a:rPr lang="zh-TW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愿景</a:t>
            </a:r>
            <a:r>
              <a:rPr lang="zh-TW" altLang="en-US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en-US" altLang="zh-TW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沟通</a:t>
            </a:r>
            <a:r>
              <a:rPr lang="zh-TW" altLang="zh-TW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变革愿景</a:t>
            </a:r>
            <a:endParaRPr lang="en-US" altLang="zh-TW" sz="3200" b="1" dirty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zh-TW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移除</a:t>
            </a:r>
            <a:r>
              <a:rPr lang="zh-TW" altLang="zh-TW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变革</a:t>
            </a:r>
            <a:r>
              <a:rPr lang="zh-TW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阻碍</a:t>
            </a:r>
            <a:r>
              <a:rPr lang="zh-TW" altLang="en-US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创造</a:t>
            </a:r>
            <a:r>
              <a:rPr lang="zh-TW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近程战功</a:t>
            </a:r>
            <a:endParaRPr lang="en-US" altLang="zh-TW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zh-TW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七</a:t>
            </a:r>
            <a:r>
              <a:rPr lang="en-US" altLang="zh-TW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勿</a:t>
            </a:r>
            <a:r>
              <a:rPr lang="zh-TW" altLang="zh-TW" sz="3200" b="1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因初步</a:t>
            </a:r>
            <a:r>
              <a:rPr lang="zh-TW" altLang="zh-TW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成果</a:t>
            </a:r>
            <a:r>
              <a:rPr lang="zh-TW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松懈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八</a:t>
            </a:r>
            <a: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变革</a:t>
            </a:r>
            <a:r>
              <a:rPr lang="zh-TW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深植学校文化</a:t>
            </a:r>
            <a:endParaRPr lang="zh-TW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lvl="0">
              <a:spcBef>
                <a:spcPts val="0"/>
              </a:spcBef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spcBef>
                <a:spcPts val="0"/>
              </a:spcBef>
              <a:buNone/>
            </a:pPr>
            <a:endParaRPr lang="zh-TW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1262779"/>
      </p:ext>
    </p:extLst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2075</TotalTime>
  <Words>582</Words>
  <Application>Microsoft Office PowerPoint</Application>
  <PresentationFormat>如螢幕大小 (16:9)</PresentationFormat>
  <Paragraphs>59</Paragraphs>
  <Slides>16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4" baseType="lpstr">
      <vt:lpstr>Arial</vt:lpstr>
      <vt:lpstr>新細明體</vt:lpstr>
      <vt:lpstr>Microsoft JhengHei</vt:lpstr>
      <vt:lpstr>標楷體</vt:lpstr>
      <vt:lpstr>Roboto</vt:lpstr>
      <vt:lpstr>華康行楷體W5</vt:lpstr>
      <vt:lpstr>華康隸書體W7</vt:lpstr>
      <vt:lpstr>material</vt:lpstr>
      <vt:lpstr>      教师专业成长         大有国中</vt:lpstr>
      <vt:lpstr>纲要</vt:lpstr>
      <vt:lpstr>一、计画实施原则：</vt:lpstr>
      <vt:lpstr>  二、教师专业成长制度：登山计划</vt:lpstr>
      <vt:lpstr>  二、教师专业成长制度：登山计划</vt:lpstr>
      <vt:lpstr>  二、教师专业成长制度：登山计划</vt:lpstr>
      <vt:lpstr>  二、教师专业成长制度：登山计划</vt:lpstr>
      <vt:lpstr> 三、四个「给」</vt:lpstr>
      <vt:lpstr>四、变革管理八大步骤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THANK YOU! 野人献曝 E-mail：dayouprincipal@gmail.com Mobile：0918-529-049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以i-VISA模式檢視校長科技領導之研究： 以大有國中為例</dc:title>
  <dc:creator>Picc Chen</dc:creator>
  <cp:lastModifiedBy>PM</cp:lastModifiedBy>
  <cp:revision>92</cp:revision>
  <cp:lastPrinted>2017-07-20T23:52:31Z</cp:lastPrinted>
  <dcterms:modified xsi:type="dcterms:W3CDTF">2017-12-07T03:49:40Z</dcterms:modified>
</cp:coreProperties>
</file>