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0" r:id="rId3"/>
    <p:sldId id="263" r:id="rId4"/>
    <p:sldId id="267" r:id="rId5"/>
    <p:sldId id="259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  <a:srgbClr val="FFCC00"/>
    <a:srgbClr val="9900FF"/>
    <a:srgbClr val="9966FF"/>
    <a:srgbClr val="0000CC"/>
    <a:srgbClr val="000066"/>
    <a:srgbClr val="990099"/>
    <a:srgbClr val="800080"/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3" autoAdjust="0"/>
  </p:normalViewPr>
  <p:slideViewPr>
    <p:cSldViewPr snapToGrid="0">
      <p:cViewPr>
        <p:scale>
          <a:sx n="87" d="100"/>
          <a:sy n="87" d="100"/>
        </p:scale>
        <p:origin x="-456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066BD-49CD-4D19-B0FC-604513E713FB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90C2E-8C41-477A-A65A-6D81E46C83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41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0C2E-8C41-477A-A65A-6D81E46C8324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7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54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79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35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0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13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10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65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54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61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05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274B-C27B-48B0-8775-06FF33C5AE2F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9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4191" r="2084" b="5600"/>
          <a:stretch/>
        </p:blipFill>
        <p:spPr>
          <a:xfrm>
            <a:off x="0" y="3899"/>
            <a:ext cx="12192000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1387929" y="2122714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群体智慧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87929" y="3720346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分享、参与、协同合作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731520" y="905237"/>
            <a:ext cx="4898570" cy="5055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377934" y="391576"/>
            <a:ext cx="5043436" cy="3124044"/>
            <a:chOff x="6377934" y="391576"/>
            <a:chExt cx="5043436" cy="312404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" t="6286" r="1808" b="6476"/>
            <a:stretch/>
          </p:blipFill>
          <p:spPr>
            <a:xfrm rot="225958">
              <a:off x="7141777" y="492202"/>
              <a:ext cx="3523931" cy="2820828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39" t="21784" r="24173" b="21710"/>
            <a:stretch/>
          </p:blipFill>
          <p:spPr>
            <a:xfrm rot="16398574">
              <a:off x="7337630" y="-568120"/>
              <a:ext cx="3124044" cy="5043436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5270862" y="3818950"/>
            <a:ext cx="6836229" cy="2824843"/>
            <a:chOff x="5355770" y="3804556"/>
            <a:chExt cx="6836229" cy="282484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730" y="4298527"/>
              <a:ext cx="3110314" cy="2181497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985" y="4298527"/>
              <a:ext cx="3225172" cy="180836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5" t="19387" r="24167" b="18827"/>
            <a:stretch/>
          </p:blipFill>
          <p:spPr>
            <a:xfrm>
              <a:off x="5355770" y="3804556"/>
              <a:ext cx="6836229" cy="2824843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731520" y="905238"/>
            <a:ext cx="5123632" cy="5130012"/>
            <a:chOff x="709749" y="823364"/>
            <a:chExt cx="5123632" cy="5130012"/>
          </a:xfrm>
        </p:grpSpPr>
        <p:sp>
          <p:nvSpPr>
            <p:cNvPr id="16" name="橢圓 15"/>
            <p:cNvSpPr/>
            <p:nvPr/>
          </p:nvSpPr>
          <p:spPr>
            <a:xfrm>
              <a:off x="709749" y="823364"/>
              <a:ext cx="4920341" cy="51300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966650" y="1361907"/>
              <a:ext cx="44283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两岸四地</a:t>
              </a:r>
              <a:r>
                <a:rPr lang="en-US" altLang="zh-TW" sz="36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6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36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TEAM</a:t>
              </a:r>
              <a:r>
                <a:rPr lang="zh-TW" altLang="en-US" sz="36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36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Model</a:t>
              </a:r>
              <a:br>
                <a:rPr lang="en-US" altLang="zh-TW" sz="36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远距智慧教室联盟</a:t>
              </a:r>
              <a:endParaRPr lang="zh-TW" altLang="en-US" sz="36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132383" y="4393442"/>
              <a:ext cx="4118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教师专业发展模型</a:t>
              </a:r>
              <a:endParaRPr lang="zh-TW" altLang="en-US" sz="36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66650" y="3328108"/>
              <a:ext cx="4866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 smtClean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</a:t>
              </a:r>
              <a:r>
                <a:rPr lang="zh-TW" altLang="en-US" sz="4000" b="1" dirty="0" smtClean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智慧阅读教学</a:t>
              </a:r>
              <a:endParaRPr lang="zh-TW" altLang="en-US" sz="40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091827" y="3086589"/>
            <a:ext cx="118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66"/>
                </a:solidFill>
                <a:latin typeface="Brush Script MT" panose="03060802040406070304" pitchFamily="66" charset="0"/>
                <a:ea typeface="微軟正黑體" panose="020B0604030504040204" pitchFamily="34" charset="-120"/>
              </a:rPr>
              <a:t>0+3</a:t>
            </a:r>
          </a:p>
          <a:p>
            <a:r>
              <a:rPr lang="en-US" altLang="zh-TW" sz="4000" b="1" dirty="0" smtClean="0">
                <a:solidFill>
                  <a:srgbClr val="FF0066"/>
                </a:solidFill>
                <a:latin typeface="Brush Script MT" panose="03060802040406070304" pitchFamily="66" charset="0"/>
                <a:ea typeface="微軟正黑體" panose="020B0604030504040204" pitchFamily="34" charset="-120"/>
              </a:rPr>
              <a:t>1+2</a:t>
            </a:r>
            <a:endParaRPr lang="zh-TW" altLang="en-US" sz="4000" b="1" dirty="0">
              <a:solidFill>
                <a:srgbClr val="FF0066"/>
              </a:solidFill>
              <a:latin typeface="Brush Script MT" panose="03060802040406070304" pitchFamily="66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20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"/>
          <a:stretch/>
        </p:blipFill>
        <p:spPr>
          <a:xfrm>
            <a:off x="8873" y="5837"/>
            <a:ext cx="12183127" cy="685800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5501" y="3177436"/>
            <a:ext cx="1675311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84881" y="332125"/>
            <a:ext cx="2898399" cy="2115188"/>
            <a:chOff x="731520" y="1005840"/>
            <a:chExt cx="4934809" cy="5055325"/>
          </a:xfrm>
        </p:grpSpPr>
        <p:sp>
          <p:nvSpPr>
            <p:cNvPr id="6" name="橢圓 5"/>
            <p:cNvSpPr/>
            <p:nvPr/>
          </p:nvSpPr>
          <p:spPr>
            <a:xfrm>
              <a:off x="731520" y="1005840"/>
              <a:ext cx="4898570" cy="5055325"/>
            </a:xfrm>
            <a:prstGeom prst="ellipse">
              <a:avLst/>
            </a:prstGeom>
            <a:solidFill>
              <a:schemeClr val="bg1"/>
            </a:solidFill>
            <a:effectLst>
              <a:glow rad="546100">
                <a:schemeClr val="accent1">
                  <a:alpha val="40000"/>
                </a:schemeClr>
              </a:glow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31520" y="1373142"/>
              <a:ext cx="4934809" cy="3163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8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智慧阅读教学</a:t>
              </a:r>
            </a:p>
            <a:p>
              <a:pPr algn="ctr"/>
              <a:r>
                <a:rPr lang="zh-TW" altLang="en-US" sz="24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教师专业发展模型</a:t>
              </a:r>
              <a:endParaRPr lang="zh-TW" altLang="en-US" sz="24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>
          <a:xfrm>
            <a:off x="3214350" y="2423452"/>
            <a:ext cx="16133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设计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5291895" y="1686830"/>
            <a:ext cx="15653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发展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400339" y="823063"/>
            <a:ext cx="14651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实施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9496492" y="301200"/>
            <a:ext cx="14651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评鉴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9248" flipV="1">
            <a:off x="2939785" y="2916850"/>
            <a:ext cx="287416" cy="158164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9248" flipV="1">
            <a:off x="9207312" y="819890"/>
            <a:ext cx="287416" cy="158164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9248" flipV="1">
            <a:off x="5028176" y="2144854"/>
            <a:ext cx="287416" cy="1581641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35963" r="29022" b="34338"/>
          <a:stretch/>
        </p:blipFill>
        <p:spPr>
          <a:xfrm>
            <a:off x="679269" y="4284618"/>
            <a:ext cx="1685108" cy="210312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703286" y="4406949"/>
            <a:ext cx="1675312" cy="1807492"/>
            <a:chOff x="938055" y="4328673"/>
            <a:chExt cx="1675312" cy="1807492"/>
          </a:xfrm>
        </p:grpSpPr>
        <p:sp>
          <p:nvSpPr>
            <p:cNvPr id="21" name="標題 1"/>
            <p:cNvSpPr txBox="1">
              <a:spLocks/>
            </p:cNvSpPr>
            <p:nvPr/>
          </p:nvSpPr>
          <p:spPr>
            <a:xfrm>
              <a:off x="938055" y="4328673"/>
              <a:ext cx="1675312" cy="86519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主教负责内容分析</a:t>
              </a:r>
              <a:endParaRPr lang="zh-TW" altLang="en-US" sz="28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標題 1"/>
            <p:cNvSpPr txBox="1">
              <a:spLocks/>
            </p:cNvSpPr>
            <p:nvPr/>
          </p:nvSpPr>
          <p:spPr>
            <a:xfrm>
              <a:off x="938055" y="5196200"/>
              <a:ext cx="1675312" cy="939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b="1" dirty="0" smtClean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辅教提供学情分析</a:t>
              </a:r>
              <a:endParaRPr lang="zh-TW" altLang="en-US" sz="2800" b="1" dirty="0">
                <a:solidFill>
                  <a:srgbClr val="99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2" name="圖片 5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35963" r="29022" b="34338"/>
          <a:stretch/>
        </p:blipFill>
        <p:spPr>
          <a:xfrm>
            <a:off x="5094797" y="3086233"/>
            <a:ext cx="1756881" cy="3902185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35963" r="29022" b="34338"/>
          <a:stretch/>
        </p:blipFill>
        <p:spPr>
          <a:xfrm>
            <a:off x="2796591" y="3875085"/>
            <a:ext cx="1700723" cy="3075401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35963" r="29022" b="34338"/>
          <a:stretch/>
        </p:blipFill>
        <p:spPr>
          <a:xfrm>
            <a:off x="9605142" y="1732541"/>
            <a:ext cx="1746604" cy="4354749"/>
          </a:xfrm>
          <a:prstGeom prst="rect">
            <a:avLst/>
          </a:prstGeom>
        </p:spPr>
      </p:pic>
      <p:sp>
        <p:nvSpPr>
          <p:cNvPr id="56" name="圓角矩形 55"/>
          <p:cNvSpPr/>
          <p:nvPr/>
        </p:nvSpPr>
        <p:spPr>
          <a:xfrm>
            <a:off x="2888414" y="5786151"/>
            <a:ext cx="1473206" cy="84141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2796590" y="3934700"/>
            <a:ext cx="1664868" cy="2811428"/>
            <a:chOff x="3197480" y="4135279"/>
            <a:chExt cx="1675312" cy="2732565"/>
          </a:xfrm>
        </p:grpSpPr>
        <p:grpSp>
          <p:nvGrpSpPr>
            <p:cNvPr id="24" name="群組 23"/>
            <p:cNvGrpSpPr/>
            <p:nvPr/>
          </p:nvGrpSpPr>
          <p:grpSpPr>
            <a:xfrm>
              <a:off x="3197480" y="4135279"/>
              <a:ext cx="1675312" cy="1807492"/>
              <a:chOff x="938055" y="4328673"/>
              <a:chExt cx="1675312" cy="1807492"/>
            </a:xfrm>
          </p:grpSpPr>
          <p:sp>
            <p:nvSpPr>
              <p:cNvPr id="25" name="標題 1"/>
              <p:cNvSpPr txBox="1">
                <a:spLocks/>
              </p:cNvSpPr>
              <p:nvPr/>
            </p:nvSpPr>
            <p:spPr>
              <a:xfrm>
                <a:off x="938055" y="4328673"/>
                <a:ext cx="1675312" cy="8651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2800" b="1" dirty="0" smtClean="0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主教负责教学规划</a:t>
                </a:r>
                <a:endParaRPr lang="zh-TW" altLang="en-US" sz="28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標題 1"/>
              <p:cNvSpPr txBox="1">
                <a:spLocks/>
              </p:cNvSpPr>
              <p:nvPr/>
            </p:nvSpPr>
            <p:spPr>
              <a:xfrm>
                <a:off x="938055" y="5196200"/>
                <a:ext cx="1675312" cy="93996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2800" b="1" dirty="0" smtClean="0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辅教提供修正建议</a:t>
                </a:r>
                <a:endParaRPr lang="zh-TW" altLang="en-US" sz="2800" b="1" dirty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0" name="標題 1"/>
            <p:cNvSpPr txBox="1">
              <a:spLocks/>
            </p:cNvSpPr>
            <p:nvPr/>
          </p:nvSpPr>
          <p:spPr>
            <a:xfrm>
              <a:off x="3197480" y="5927879"/>
              <a:ext cx="1675312" cy="939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主辅教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视讯共备</a:t>
              </a:r>
              <a:endPara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8" name="圓角矩形 57"/>
          <p:cNvSpPr/>
          <p:nvPr/>
        </p:nvSpPr>
        <p:spPr>
          <a:xfrm>
            <a:off x="5165126" y="5816688"/>
            <a:ext cx="1540854" cy="818460"/>
          </a:xfrm>
          <a:prstGeom prst="round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5165125" y="3134786"/>
            <a:ext cx="1675313" cy="3531251"/>
            <a:chOff x="3197479" y="4135279"/>
            <a:chExt cx="1675313" cy="2791478"/>
          </a:xfrm>
        </p:grpSpPr>
        <p:sp>
          <p:nvSpPr>
            <p:cNvPr id="34" name="標題 1"/>
            <p:cNvSpPr txBox="1">
              <a:spLocks/>
            </p:cNvSpPr>
            <p:nvPr/>
          </p:nvSpPr>
          <p:spPr>
            <a:xfrm>
              <a:off x="3197479" y="6264456"/>
              <a:ext cx="1628479" cy="66230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主辅教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视讯共备</a:t>
              </a:r>
              <a:endPara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3197480" y="4135279"/>
              <a:ext cx="1675312" cy="2086588"/>
              <a:chOff x="938055" y="4328673"/>
              <a:chExt cx="1675312" cy="2086588"/>
            </a:xfrm>
          </p:grpSpPr>
          <p:sp>
            <p:nvSpPr>
              <p:cNvPr id="35" name="標題 1"/>
              <p:cNvSpPr txBox="1">
                <a:spLocks/>
              </p:cNvSpPr>
              <p:nvPr/>
            </p:nvSpPr>
            <p:spPr>
              <a:xfrm>
                <a:off x="938055" y="4328673"/>
                <a:ext cx="1675312" cy="106003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2800" b="1" dirty="0" smtClean="0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主教负责课例修订</a:t>
                </a:r>
                <a:endParaRPr lang="en-US" altLang="zh-TW" sz="28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800" b="1" dirty="0" smtClean="0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课件制作</a:t>
                </a:r>
                <a:endParaRPr lang="en-US" altLang="zh-TW" sz="28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標題 1"/>
              <p:cNvSpPr txBox="1">
                <a:spLocks/>
              </p:cNvSpPr>
              <p:nvPr/>
            </p:nvSpPr>
            <p:spPr>
              <a:xfrm>
                <a:off x="938055" y="5388704"/>
                <a:ext cx="1675312" cy="102655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2800" b="1" dirty="0" smtClean="0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辅教掌握介入安排</a:t>
                </a:r>
                <a:endParaRPr lang="en-US" altLang="zh-TW" sz="2800" b="1" dirty="0" smtClean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800" b="1" dirty="0" smtClean="0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预习指导</a:t>
                </a:r>
                <a:endParaRPr lang="zh-TW" altLang="en-US" sz="2800" b="1" dirty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4" name="群組 63"/>
          <p:cNvGrpSpPr/>
          <p:nvPr/>
        </p:nvGrpSpPr>
        <p:grpSpPr>
          <a:xfrm>
            <a:off x="7256832" y="2327899"/>
            <a:ext cx="1797458" cy="3913437"/>
            <a:chOff x="7201447" y="2301004"/>
            <a:chExt cx="1797458" cy="3913437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82" t="35963" r="29022" b="34338"/>
            <a:stretch/>
          </p:blipFill>
          <p:spPr>
            <a:xfrm>
              <a:off x="7201447" y="2301004"/>
              <a:ext cx="1797458" cy="3913437"/>
            </a:xfrm>
            <a:prstGeom prst="rect">
              <a:avLst/>
            </a:prstGeom>
          </p:spPr>
        </p:pic>
        <p:grpSp>
          <p:nvGrpSpPr>
            <p:cNvPr id="38" name="群組 37"/>
            <p:cNvGrpSpPr/>
            <p:nvPr/>
          </p:nvGrpSpPr>
          <p:grpSpPr>
            <a:xfrm>
              <a:off x="7287959" y="2547387"/>
              <a:ext cx="1675312" cy="3207672"/>
              <a:chOff x="938055" y="4328674"/>
              <a:chExt cx="1675312" cy="1669077"/>
            </a:xfrm>
          </p:grpSpPr>
          <p:sp>
            <p:nvSpPr>
              <p:cNvPr id="40" name="標題 1"/>
              <p:cNvSpPr txBox="1">
                <a:spLocks/>
              </p:cNvSpPr>
              <p:nvPr/>
            </p:nvSpPr>
            <p:spPr>
              <a:xfrm>
                <a:off x="938055" y="4328674"/>
                <a:ext cx="1675312" cy="8462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2800" b="1" dirty="0" smtClean="0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主教负责教学活动</a:t>
                </a:r>
                <a:endParaRPr lang="en-US" altLang="zh-TW" sz="28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800" b="1" dirty="0" smtClean="0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兼顾三地学生互动</a:t>
                </a:r>
                <a:endParaRPr lang="en-US" altLang="zh-TW" sz="28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標題 1"/>
              <p:cNvSpPr txBox="1">
                <a:spLocks/>
              </p:cNvSpPr>
              <p:nvPr/>
            </p:nvSpPr>
            <p:spPr>
              <a:xfrm>
                <a:off x="938055" y="5153111"/>
                <a:ext cx="1675312" cy="8446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2800" b="1" dirty="0" smtClean="0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辅教引导学生参与</a:t>
                </a:r>
                <a:endParaRPr lang="en-US" altLang="zh-TW" sz="2800" b="1" dirty="0" smtClean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800" b="1" dirty="0" smtClean="0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处理突发学习状况</a:t>
                </a:r>
                <a:endParaRPr lang="zh-TW" altLang="en-US" sz="2800" b="1" dirty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1" name="圓角矩形 60"/>
          <p:cNvSpPr/>
          <p:nvPr/>
        </p:nvSpPr>
        <p:spPr>
          <a:xfrm>
            <a:off x="9744767" y="4189619"/>
            <a:ext cx="1490362" cy="1427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2" name="群組 41"/>
          <p:cNvGrpSpPr/>
          <p:nvPr/>
        </p:nvGrpSpPr>
        <p:grpSpPr>
          <a:xfrm>
            <a:off x="9456111" y="1918557"/>
            <a:ext cx="2071300" cy="3578226"/>
            <a:chOff x="3000188" y="4135280"/>
            <a:chExt cx="2071300" cy="1962698"/>
          </a:xfrm>
        </p:grpSpPr>
        <p:grpSp>
          <p:nvGrpSpPr>
            <p:cNvPr id="43" name="群組 42"/>
            <p:cNvGrpSpPr/>
            <p:nvPr/>
          </p:nvGrpSpPr>
          <p:grpSpPr>
            <a:xfrm>
              <a:off x="3197480" y="4135280"/>
              <a:ext cx="1675312" cy="1281615"/>
              <a:chOff x="938055" y="4328674"/>
              <a:chExt cx="1675312" cy="1281615"/>
            </a:xfrm>
          </p:grpSpPr>
          <p:sp>
            <p:nvSpPr>
              <p:cNvPr id="45" name="標題 1"/>
              <p:cNvSpPr txBox="1">
                <a:spLocks/>
              </p:cNvSpPr>
              <p:nvPr/>
            </p:nvSpPr>
            <p:spPr>
              <a:xfrm>
                <a:off x="938055" y="4328674"/>
                <a:ext cx="1675312" cy="5567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2800" b="1" dirty="0" smtClean="0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主教说课教学自评</a:t>
                </a:r>
                <a:endParaRPr lang="en-US" altLang="zh-TW" sz="28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標題 1"/>
              <p:cNvSpPr txBox="1">
                <a:spLocks/>
              </p:cNvSpPr>
              <p:nvPr/>
            </p:nvSpPr>
            <p:spPr>
              <a:xfrm>
                <a:off x="938055" y="4884679"/>
                <a:ext cx="1675312" cy="7256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2800" b="1" dirty="0" smtClean="0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辅教提出课堂观察</a:t>
                </a:r>
                <a:endParaRPr lang="en-US" altLang="zh-TW" sz="2800" b="1" dirty="0" smtClean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800" b="1" dirty="0" smtClean="0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协作自省</a:t>
                </a:r>
                <a:endParaRPr lang="zh-TW" altLang="en-US" sz="2800" b="1" dirty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4" name="標題 1"/>
            <p:cNvSpPr txBox="1">
              <a:spLocks/>
            </p:cNvSpPr>
            <p:nvPr/>
          </p:nvSpPr>
          <p:spPr>
            <a:xfrm>
              <a:off x="3000188" y="5424457"/>
              <a:ext cx="2071300" cy="6735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  <a:scene3d>
                <a:camera prst="perspectiveContrastingRightFacing"/>
                <a:lightRig rig="threePt" dir="t"/>
              </a:scene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3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专家点评</a:t>
              </a:r>
              <a:endParaRPr lang="en-US" altLang="zh-TW" sz="36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共同议课</a:t>
              </a:r>
              <a:endParaRPr lang="en-US" altLang="zh-TW" sz="36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2" name="文字方塊 61"/>
          <p:cNvSpPr txBox="1"/>
          <p:nvPr/>
        </p:nvSpPr>
        <p:spPr>
          <a:xfrm>
            <a:off x="1085859" y="535904"/>
            <a:ext cx="224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66"/>
                </a:solidFill>
                <a:latin typeface="Brush Script MT" panose="03060802040406070304" pitchFamily="66" charset="0"/>
                <a:ea typeface="微軟正黑體" panose="020B0604030504040204" pitchFamily="34" charset="-120"/>
              </a:rPr>
              <a:t>0+3</a:t>
            </a:r>
            <a:r>
              <a:rPr lang="zh-TW" altLang="en-US" sz="2800" b="1" dirty="0" smtClean="0">
                <a:solidFill>
                  <a:srgbClr val="000066"/>
                </a:solidFill>
                <a:latin typeface="Brush Script MT" panose="03060802040406070304" pitchFamily="66" charset="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solidFill>
                  <a:srgbClr val="000066"/>
                </a:solidFill>
                <a:latin typeface="Brush Script MT" panose="03060802040406070304" pitchFamily="66" charset="0"/>
                <a:ea typeface="微軟正黑體" panose="020B0604030504040204" pitchFamily="34" charset="-120"/>
              </a:rPr>
              <a:t>1+2</a:t>
            </a:r>
            <a:endParaRPr lang="zh-TW" altLang="en-US" sz="2800" b="1" dirty="0">
              <a:solidFill>
                <a:srgbClr val="000066"/>
              </a:solidFill>
              <a:latin typeface="Brush Script MT" panose="030608020404060703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9248" flipV="1">
            <a:off x="7177750" y="1386106"/>
            <a:ext cx="287416" cy="15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347382" y="211272"/>
            <a:ext cx="9589043" cy="953122"/>
            <a:chOff x="1347382" y="211272"/>
            <a:chExt cx="9589043" cy="953122"/>
          </a:xfrm>
        </p:grpSpPr>
        <p:sp>
          <p:nvSpPr>
            <p:cNvPr id="6" name="文字方塊 5"/>
            <p:cNvSpPr txBox="1"/>
            <p:nvPr/>
          </p:nvSpPr>
          <p:spPr>
            <a:xfrm>
              <a:off x="1347382" y="241064"/>
              <a:ext cx="20841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互动</a:t>
              </a:r>
              <a:endPara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802708" y="211272"/>
              <a:ext cx="18538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连结</a:t>
              </a:r>
              <a:endPara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975875" y="213185"/>
              <a:ext cx="1960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成长</a:t>
              </a:r>
              <a:endPara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24312" y="226741"/>
              <a:ext cx="2082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</a:t>
              </a:r>
              <a:r>
                <a:rPr lang="zh-TW" altLang="en-US" sz="5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享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72563" y="1406611"/>
            <a:ext cx="10842484" cy="4811309"/>
            <a:chOff x="472563" y="1406611"/>
            <a:chExt cx="10842484" cy="481130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63" y="1412102"/>
              <a:ext cx="3527568" cy="23721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145" y="1412102"/>
              <a:ext cx="3588155" cy="23721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1"/>
            <a:stretch/>
          </p:blipFill>
          <p:spPr>
            <a:xfrm>
              <a:off x="7810314" y="1406611"/>
              <a:ext cx="3504733" cy="23958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353" y="3843058"/>
              <a:ext cx="3803069" cy="23748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5321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/>
          <a:srcRect b="1457"/>
          <a:stretch/>
        </p:blipFill>
        <p:spPr>
          <a:xfrm>
            <a:off x="0" y="-20238"/>
            <a:ext cx="12192000" cy="6878238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1090964" y="145457"/>
            <a:ext cx="4416567" cy="3721570"/>
            <a:chOff x="460155" y="915638"/>
            <a:chExt cx="4416567" cy="3721570"/>
          </a:xfrm>
        </p:grpSpPr>
        <p:sp>
          <p:nvSpPr>
            <p:cNvPr id="22" name="文字方塊 21"/>
            <p:cNvSpPr txBox="1"/>
            <p:nvPr/>
          </p:nvSpPr>
          <p:spPr>
            <a:xfrm>
              <a:off x="460155" y="915638"/>
              <a:ext cx="3013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先备不同</a:t>
              </a:r>
              <a:endPara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60155" y="1932572"/>
              <a:ext cx="3013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时间限制</a:t>
              </a:r>
              <a:endPara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60155" y="3806211"/>
              <a:ext cx="4416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口语表达习惯</a:t>
              </a:r>
              <a:endPara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60155" y="2862152"/>
              <a:ext cx="3688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传输稳定度</a:t>
              </a:r>
              <a:endPara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201166" y="145457"/>
            <a:ext cx="4764457" cy="3860056"/>
            <a:chOff x="3551549" y="289010"/>
            <a:chExt cx="4764457" cy="3860056"/>
          </a:xfrm>
        </p:grpSpPr>
        <p:sp>
          <p:nvSpPr>
            <p:cNvPr id="27" name="文字方塊 26"/>
            <p:cNvSpPr txBox="1"/>
            <p:nvPr/>
          </p:nvSpPr>
          <p:spPr>
            <a:xfrm>
              <a:off x="4458113" y="289010"/>
              <a:ext cx="24477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27000" h="69850" prst="artDeco"/>
              </a:sp3d>
            </a:bodyPr>
            <a:lstStyle/>
            <a:p>
              <a:r>
                <a:rPr lang="zh-TW" altLang="en-US" sz="4400" b="1" dirty="0" smtClean="0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教师共备</a:t>
              </a:r>
              <a:endParaRPr lang="zh-TW" altLang="en-US" sz="4400" b="1" dirty="0">
                <a:solidFill>
                  <a:srgbClr val="FF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865560" y="1034936"/>
              <a:ext cx="37843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27000" h="69850" prst="artDeco"/>
              </a:sp3d>
            </a:bodyPr>
            <a:lstStyle/>
            <a:p>
              <a:pPr algn="ctr"/>
              <a:r>
                <a:rPr lang="zh-TW" altLang="en-US" sz="4400" b="1" dirty="0" smtClean="0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前测、预单</a:t>
              </a:r>
              <a:endParaRPr lang="en-US" altLang="zh-TW" sz="4400" b="1" dirty="0" smtClean="0">
                <a:solidFill>
                  <a:srgbClr val="FF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4400" b="1" dirty="0" smtClean="0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课前课</a:t>
              </a:r>
              <a:endParaRPr lang="zh-TW" altLang="en-US" sz="4400" b="1" dirty="0">
                <a:solidFill>
                  <a:srgbClr val="FF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926788" y="3379625"/>
              <a:ext cx="40139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27000" h="69850" prst="artDeco"/>
              </a:sp3d>
            </a:bodyPr>
            <a:lstStyle/>
            <a:p>
              <a:r>
                <a:rPr lang="zh-TW" altLang="en-US" sz="4400" b="1" dirty="0" smtClean="0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提供视觉线索</a:t>
              </a:r>
              <a:endParaRPr lang="zh-TW" altLang="en-US" sz="4400" b="1" dirty="0">
                <a:solidFill>
                  <a:srgbClr val="FF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551549" y="2481258"/>
              <a:ext cx="47644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27000" h="69850" prst="artDeco"/>
              </a:sp3d>
            </a:bodyPr>
            <a:lstStyle/>
            <a:p>
              <a:r>
                <a:rPr lang="zh-TW" altLang="en-US" sz="4400" b="1" dirty="0" smtClean="0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减少接收的资讯量</a:t>
              </a:r>
              <a:endParaRPr lang="zh-TW" altLang="en-US" sz="4400" b="1" dirty="0">
                <a:solidFill>
                  <a:srgbClr val="FF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818884" y="3689259"/>
            <a:ext cx="5030881" cy="2562711"/>
            <a:chOff x="1732910" y="3893551"/>
            <a:chExt cx="5030881" cy="2562711"/>
          </a:xfrm>
        </p:grpSpPr>
        <p:sp>
          <p:nvSpPr>
            <p:cNvPr id="32" name="文字方塊 31"/>
            <p:cNvSpPr txBox="1"/>
            <p:nvPr/>
          </p:nvSpPr>
          <p:spPr>
            <a:xfrm>
              <a:off x="3142776" y="3893551"/>
              <a:ext cx="25860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r>
                <a:rPr lang="zh-TW" altLang="en-US" sz="5400" b="1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适性化</a:t>
              </a:r>
              <a:endParaRPr lang="zh-TW" altLang="en-US" sz="5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732910" y="5532932"/>
              <a:ext cx="5030881" cy="923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  <a:sp3d extrusionH="57150">
                <a:bevelT w="38100" h="38100" prst="convex"/>
              </a:sp3d>
            </a:bodyPr>
            <a:lstStyle/>
            <a:p>
              <a:r>
                <a:rPr lang="zh-TW" altLang="en-US" sz="5400" b="1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互动价值最大化</a:t>
              </a:r>
              <a:endParaRPr lang="zh-TW" altLang="en-US" sz="5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715214" y="4721637"/>
              <a:ext cx="3013602" cy="923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  <a:sp3d extrusionH="57150">
                <a:bevelT w="38100" h="38100" prst="convex"/>
              </a:sp3d>
            </a:bodyPr>
            <a:lstStyle/>
            <a:p>
              <a:r>
                <a:rPr lang="zh-TW" altLang="en-US" sz="5400" b="1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主动学习</a:t>
              </a:r>
              <a:endParaRPr lang="zh-TW" altLang="en-US" sz="5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4191" r="2084" b="5600"/>
          <a:stretch/>
        </p:blipFill>
        <p:spPr>
          <a:xfrm>
            <a:off x="0" y="0"/>
            <a:ext cx="12192000" cy="6858000"/>
          </a:xfrm>
        </p:spPr>
      </p:pic>
      <p:grpSp>
        <p:nvGrpSpPr>
          <p:cNvPr id="17" name="群組 16"/>
          <p:cNvGrpSpPr/>
          <p:nvPr/>
        </p:nvGrpSpPr>
        <p:grpSpPr>
          <a:xfrm>
            <a:off x="731520" y="905238"/>
            <a:ext cx="4973411" cy="5130012"/>
            <a:chOff x="709749" y="823364"/>
            <a:chExt cx="4973411" cy="5130012"/>
          </a:xfrm>
        </p:grpSpPr>
        <p:sp>
          <p:nvSpPr>
            <p:cNvPr id="18" name="橢圓 17"/>
            <p:cNvSpPr/>
            <p:nvPr/>
          </p:nvSpPr>
          <p:spPr>
            <a:xfrm>
              <a:off x="709749" y="823364"/>
              <a:ext cx="4920341" cy="51300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190352" y="3733251"/>
              <a:ext cx="4118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6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~Vygotsky</a:t>
              </a:r>
              <a:endParaRPr lang="zh-TW" altLang="en-US" sz="36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816429" y="2632197"/>
              <a:ext cx="48667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学习</a:t>
              </a:r>
              <a:r>
                <a:rPr lang="zh-TW" altLang="en-US" sz="40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</a:t>
              </a:r>
              <a:r>
                <a:rPr lang="zh-TW" altLang="en-US" sz="4800" b="1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互动</a:t>
              </a:r>
              <a:r>
                <a:rPr lang="zh-TW" altLang="en-US" sz="4000" b="1" dirty="0" smtClean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中发生</a:t>
              </a:r>
              <a:endParaRPr lang="zh-TW" altLang="en-US" sz="40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6734311" y="739014"/>
            <a:ext cx="4428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TEAM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br>
              <a:rPr lang="en-US" altLang="zh-TW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远距智慧教学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096000" y="3613841"/>
            <a:ext cx="589271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228600" h="88900" prst="coolSlant"/>
              <a:bevelB w="31750"/>
            </a:sp3d>
          </a:bodyPr>
          <a:lstStyle/>
          <a:p>
            <a:pPr algn="ctr"/>
            <a:r>
              <a:rPr lang="zh-TW" altLang="en-US" sz="6000" b="1" i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距离，不再遥远</a:t>
            </a:r>
            <a:r>
              <a:rPr lang="en-US" altLang="zh-TW" sz="6000" b="1" i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i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i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学习，丰富多元</a:t>
            </a:r>
            <a:endParaRPr lang="zh-TW" altLang="en-US" sz="6000" b="1" i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80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241</Words>
  <Application>Microsoft Office PowerPoint</Application>
  <PresentationFormat>自訂</PresentationFormat>
  <Paragraphs>56</Paragraphs>
  <Slides>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分析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教師專業成長</dc:title>
  <dc:creator>Windows 使用者</dc:creator>
  <cp:lastModifiedBy>PM</cp:lastModifiedBy>
  <cp:revision>48</cp:revision>
  <dcterms:created xsi:type="dcterms:W3CDTF">2017-10-22T01:27:46Z</dcterms:created>
  <dcterms:modified xsi:type="dcterms:W3CDTF">2017-12-07T03:59:15Z</dcterms:modified>
</cp:coreProperties>
</file>