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12" r:id="rId3"/>
    <p:sldId id="283" r:id="rId4"/>
    <p:sldId id="278" r:id="rId5"/>
    <p:sldId id="279" r:id="rId6"/>
    <p:sldId id="294" r:id="rId7"/>
    <p:sldId id="280" r:id="rId8"/>
    <p:sldId id="282" r:id="rId9"/>
    <p:sldId id="295" r:id="rId10"/>
    <p:sldId id="258" r:id="rId11"/>
    <p:sldId id="284" r:id="rId12"/>
    <p:sldId id="299" r:id="rId13"/>
    <p:sldId id="289" r:id="rId14"/>
    <p:sldId id="302" r:id="rId15"/>
    <p:sldId id="290" r:id="rId16"/>
    <p:sldId id="303" r:id="rId17"/>
    <p:sldId id="291" r:id="rId18"/>
    <p:sldId id="304" r:id="rId19"/>
    <p:sldId id="292" r:id="rId20"/>
    <p:sldId id="305" r:id="rId21"/>
    <p:sldId id="306" r:id="rId22"/>
    <p:sldId id="307" r:id="rId23"/>
    <p:sldId id="296" r:id="rId24"/>
    <p:sldId id="297" r:id="rId25"/>
    <p:sldId id="308" r:id="rId26"/>
    <p:sldId id="309" r:id="rId27"/>
    <p:sldId id="310" r:id="rId28"/>
    <p:sldId id="311" r:id="rId29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幸" initials="许幸" lastIdx="2" clrIdx="0">
    <p:extLst>
      <p:ext uri="{19B8F6BF-5375-455C-9EA6-DF929625EA0E}">
        <p15:presenceInfo xmlns:p15="http://schemas.microsoft.com/office/powerpoint/2012/main" userId="153a9fa406d603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67" y="2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F1748-54A6-41E0-818A-04DBBD53387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zh-CN" altLang="en-US"/>
        </a:p>
      </dgm:t>
    </dgm:pt>
    <dgm:pt modelId="{3FBB1643-31F2-4513-8CB9-C7C325CE9AE2}">
      <dgm:prSet phldrT="[文本]" custT="1"/>
      <dgm:spPr/>
      <dgm:t>
        <a:bodyPr rtlCol="0"/>
        <a:lstStyle/>
        <a:p>
          <a:pPr rtl="0"/>
          <a:r>
            <a:rPr lang="en" sz="1800" b="1">
              <a:latin typeface="+mn-lt"/>
              <a:ea typeface="MingLiU" panose="02020509000000000000" pitchFamily="49" charset="-120"/>
            </a:rPr>
            <a:t>Governmental Officials</a:t>
          </a:r>
        </a:p>
      </dgm:t>
    </dgm:pt>
    <dgm:pt modelId="{AE0BA059-7CDD-40D7-8218-AD268BDF4329}" type="parTrans" cxnId="{A4D43B99-8369-40EC-9DD9-E68E8A7264A6}">
      <dgm:prSet/>
      <dgm:spPr/>
      <dgm:t>
        <a:bodyPr rtlCol="0"/>
        <a:lstStyle/>
        <a:p>
          <a:pPr rtl="0"/>
          <a:endParaRPr lang="zh-CN" altLang="en-US"/>
        </a:p>
      </dgm:t>
    </dgm:pt>
    <dgm:pt modelId="{166DA930-09F1-47A3-BF4B-214F4970558D}" type="sibTrans" cxnId="{A4D43B99-8369-40EC-9DD9-E68E8A7264A6}">
      <dgm:prSet/>
      <dgm:spPr/>
      <dgm:t>
        <a:bodyPr rtlCol="0"/>
        <a:lstStyle/>
        <a:p>
          <a:pPr rtl="0"/>
          <a:endParaRPr lang="zh-CN" altLang="en-US">
            <a:latin typeface="+mn-lt"/>
          </a:endParaRPr>
        </a:p>
      </dgm:t>
    </dgm:pt>
    <dgm:pt modelId="{139AC98D-33EC-465D-9538-8A4C16891B41}">
      <dgm:prSet phldrT="[文本]" custT="1"/>
      <dgm:spPr/>
      <dgm:t>
        <a:bodyPr rtlCol="0"/>
        <a:lstStyle/>
        <a:p>
          <a:pPr rtl="0"/>
          <a:r>
            <a:rPr lang="en" sz="1600" b="1" dirty="0">
              <a:latin typeface="+mn-lt"/>
              <a:ea typeface="MingLiU" panose="02020509000000000000" pitchFamily="49" charset="-120"/>
            </a:rPr>
            <a:t>Teachers</a:t>
          </a:r>
          <a:endParaRPr lang="en-US" altLang="zh-CN" sz="1600" b="1" dirty="0">
            <a:latin typeface="+mn-lt"/>
            <a:ea typeface="MingLiU" panose="02020509000000000000" pitchFamily="49" charset="-120"/>
          </a:endParaRPr>
        </a:p>
        <a:p>
          <a:pPr rtl="0"/>
          <a:r>
            <a:rPr lang="en" sz="1600" b="1" dirty="0">
              <a:latin typeface="+mn-lt"/>
              <a:ea typeface="MingLiU" panose="02020509000000000000" pitchFamily="49" charset="-120"/>
            </a:rPr>
            <a:t>And Volunteers</a:t>
          </a:r>
          <a:endParaRPr lang="zh-CN" altLang="en-US" sz="1400" b="1" dirty="0">
            <a:latin typeface="+mn-lt"/>
            <a:ea typeface="MingLiU" panose="02020509000000000000" pitchFamily="49" charset="-120"/>
          </a:endParaRPr>
        </a:p>
      </dgm:t>
    </dgm:pt>
    <dgm:pt modelId="{A4E09301-723C-4208-BF4E-97BD8E0E043A}" type="parTrans" cxnId="{045F8458-A981-42CD-A293-51A313C0080E}">
      <dgm:prSet/>
      <dgm:spPr/>
      <dgm:t>
        <a:bodyPr rtlCol="0"/>
        <a:lstStyle/>
        <a:p>
          <a:pPr rtl="0"/>
          <a:endParaRPr lang="zh-CN" altLang="en-US"/>
        </a:p>
      </dgm:t>
    </dgm:pt>
    <dgm:pt modelId="{66CF50D4-8CDF-4F6F-84D2-91BEBBEEF722}" type="sibTrans" cxnId="{045F8458-A981-42CD-A293-51A313C0080E}">
      <dgm:prSet/>
      <dgm:spPr/>
      <dgm:t>
        <a:bodyPr rtlCol="0"/>
        <a:lstStyle/>
        <a:p>
          <a:pPr rtl="0"/>
          <a:endParaRPr lang="zh-CN" altLang="en-US">
            <a:latin typeface="+mn-lt"/>
          </a:endParaRPr>
        </a:p>
      </dgm:t>
    </dgm:pt>
    <dgm:pt modelId="{4F1AC619-F7DF-49C2-A027-5DE6D1B9187F}">
      <dgm:prSet phldrT="[文本]" custT="1"/>
      <dgm:spPr/>
      <dgm:t>
        <a:bodyPr rtlCol="0"/>
        <a:lstStyle/>
        <a:p>
          <a:pPr rtl="0"/>
          <a:r>
            <a:rPr lang="en" sz="2000" b="1">
              <a:latin typeface="+mn-lt"/>
              <a:ea typeface="MingLiU" panose="02020509000000000000" pitchFamily="49" charset="-120"/>
            </a:rPr>
            <a:t>Parents</a:t>
          </a:r>
        </a:p>
      </dgm:t>
    </dgm:pt>
    <dgm:pt modelId="{DB6A6417-1DFC-40AD-8A28-215569771D17}" type="parTrans" cxnId="{F543026B-E6B8-4D50-9663-E98233E3B088}">
      <dgm:prSet/>
      <dgm:spPr/>
      <dgm:t>
        <a:bodyPr rtlCol="0"/>
        <a:lstStyle/>
        <a:p>
          <a:pPr rtl="0"/>
          <a:endParaRPr lang="zh-CN" altLang="en-US"/>
        </a:p>
      </dgm:t>
    </dgm:pt>
    <dgm:pt modelId="{E79E2C7B-2460-41FE-91ED-AC26A011D216}" type="sibTrans" cxnId="{F543026B-E6B8-4D50-9663-E98233E3B088}">
      <dgm:prSet/>
      <dgm:spPr/>
      <dgm:t>
        <a:bodyPr rtlCol="0"/>
        <a:lstStyle/>
        <a:p>
          <a:pPr rtl="0"/>
          <a:endParaRPr lang="zh-CN" altLang="en-US">
            <a:latin typeface="+mn-lt"/>
          </a:endParaRPr>
        </a:p>
      </dgm:t>
    </dgm:pt>
    <dgm:pt modelId="{A08340DF-7AA1-44FD-97FB-84A7C3938E22}">
      <dgm:prSet phldrT="[文本]" custT="1"/>
      <dgm:spPr/>
      <dgm:t>
        <a:bodyPr rtlCol="0"/>
        <a:lstStyle/>
        <a:p>
          <a:pPr rtl="0"/>
          <a:r>
            <a:rPr lang="en" sz="1800" b="1">
              <a:latin typeface="+mn-lt"/>
              <a:ea typeface="MingLiU" panose="02020509000000000000" pitchFamily="49" charset="-120"/>
            </a:rPr>
            <a:t>Students</a:t>
          </a:r>
        </a:p>
      </dgm:t>
    </dgm:pt>
    <dgm:pt modelId="{3A7A28F8-BEE4-4342-B18B-983872813456}" type="parTrans" cxnId="{D20DA218-18E7-4554-8B23-8CA3B4ED394D}">
      <dgm:prSet/>
      <dgm:spPr/>
      <dgm:t>
        <a:bodyPr rtlCol="0"/>
        <a:lstStyle/>
        <a:p>
          <a:pPr rtl="0"/>
          <a:endParaRPr lang="zh-CN" altLang="en-US"/>
        </a:p>
      </dgm:t>
    </dgm:pt>
    <dgm:pt modelId="{97FD6982-7C4A-4C9A-8192-C4A2FF66F848}" type="sibTrans" cxnId="{D20DA218-18E7-4554-8B23-8CA3B4ED394D}">
      <dgm:prSet/>
      <dgm:spPr/>
      <dgm:t>
        <a:bodyPr rtlCol="0"/>
        <a:lstStyle/>
        <a:p>
          <a:pPr rtl="0"/>
          <a:endParaRPr lang="zh-CN" altLang="en-US">
            <a:latin typeface="+mn-lt"/>
          </a:endParaRPr>
        </a:p>
      </dgm:t>
    </dgm:pt>
    <dgm:pt modelId="{BBACF092-F53D-4D69-BB04-787F27A6C7F1}">
      <dgm:prSet phldrT="[文本]" custT="1"/>
      <dgm:spPr/>
      <dgm:t>
        <a:bodyPr rtlCol="0"/>
        <a:lstStyle/>
        <a:p>
          <a:pPr rtl="0"/>
          <a:r>
            <a:rPr lang="en" sz="1800" b="1">
              <a:solidFill>
                <a:schemeClr val="bg1"/>
              </a:solidFill>
              <a:latin typeface="+mn-lt"/>
              <a:ea typeface="MingLiU" panose="02020509000000000000" pitchFamily="49" charset="-120"/>
            </a:rPr>
            <a:t>Administrative Personnel</a:t>
          </a:r>
        </a:p>
      </dgm:t>
    </dgm:pt>
    <dgm:pt modelId="{A38C24CA-869A-4088-95DA-6B29BFE9CE5A}" type="parTrans" cxnId="{080CA110-64AB-431F-94F7-473C1F36323F}">
      <dgm:prSet/>
      <dgm:spPr/>
      <dgm:t>
        <a:bodyPr rtlCol="0"/>
        <a:lstStyle/>
        <a:p>
          <a:pPr rtl="0"/>
          <a:endParaRPr lang="zh-CN" altLang="en-US"/>
        </a:p>
      </dgm:t>
    </dgm:pt>
    <dgm:pt modelId="{16B263B2-C52F-43F9-84D9-B83890B0C85A}" type="sibTrans" cxnId="{080CA110-64AB-431F-94F7-473C1F36323F}">
      <dgm:prSet/>
      <dgm:spPr/>
      <dgm:t>
        <a:bodyPr rtlCol="0"/>
        <a:lstStyle/>
        <a:p>
          <a:pPr rtl="0"/>
          <a:endParaRPr lang="zh-CN" altLang="en-US">
            <a:latin typeface="+mn-lt"/>
          </a:endParaRPr>
        </a:p>
      </dgm:t>
    </dgm:pt>
    <dgm:pt modelId="{1C63796E-F63D-4DFB-A5B0-EAC36B4B70BF}" type="pres">
      <dgm:prSet presAssocID="{C00F1748-54A6-41E0-818A-04DBBD533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BD26E-CC94-4E7A-9758-FF4E591EEEC6}" type="pres">
      <dgm:prSet presAssocID="{3FBB1643-31F2-4513-8CB9-C7C325CE9A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60F5E-7AB5-4F81-93C2-9333529B759E}" type="pres">
      <dgm:prSet presAssocID="{3FBB1643-31F2-4513-8CB9-C7C325CE9AE2}" presName="spNode" presStyleCnt="0"/>
      <dgm:spPr/>
    </dgm:pt>
    <dgm:pt modelId="{D2FBE723-00FB-48E2-AB1C-8DB41B6E4F7F}" type="pres">
      <dgm:prSet presAssocID="{166DA930-09F1-47A3-BF4B-214F4970558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D9E25BF-6505-4AC0-ADDA-499375E72AD7}" type="pres">
      <dgm:prSet presAssocID="{139AC98D-33EC-465D-9538-8A4C16891B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0B695-0CF4-49B1-BC2F-CB4ABF239FFF}" type="pres">
      <dgm:prSet presAssocID="{139AC98D-33EC-465D-9538-8A4C16891B41}" presName="spNode" presStyleCnt="0"/>
      <dgm:spPr/>
    </dgm:pt>
    <dgm:pt modelId="{8A7A4DF4-74F9-49BC-BCC9-4B936CAB8A1C}" type="pres">
      <dgm:prSet presAssocID="{66CF50D4-8CDF-4F6F-84D2-91BEBBEEF72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B4ED1FC-BF0D-41E7-9046-C3A6B1F8068C}" type="pres">
      <dgm:prSet presAssocID="{4F1AC619-F7DF-49C2-A027-5DE6D1B918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7ABA5-9193-4CD1-B61E-E2FEA15AEF66}" type="pres">
      <dgm:prSet presAssocID="{4F1AC619-F7DF-49C2-A027-5DE6D1B9187F}" presName="spNode" presStyleCnt="0"/>
      <dgm:spPr/>
    </dgm:pt>
    <dgm:pt modelId="{FA4EE890-C417-47DF-AED6-FAF893EA0597}" type="pres">
      <dgm:prSet presAssocID="{E79E2C7B-2460-41FE-91ED-AC26A011D21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F68951-A6ED-4824-BFB5-B2B97DD7FE3A}" type="pres">
      <dgm:prSet presAssocID="{A08340DF-7AA1-44FD-97FB-84A7C3938E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E1244-E1A6-4259-BAFF-B3E919ADCA0C}" type="pres">
      <dgm:prSet presAssocID="{A08340DF-7AA1-44FD-97FB-84A7C3938E22}" presName="spNode" presStyleCnt="0"/>
      <dgm:spPr/>
    </dgm:pt>
    <dgm:pt modelId="{64EDD689-5290-44BF-9C70-28A36B01D6A1}" type="pres">
      <dgm:prSet presAssocID="{97FD6982-7C4A-4C9A-8192-C4A2FF66F84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8D838A0-E7C8-437E-8381-6FDD56C090B7}" type="pres">
      <dgm:prSet presAssocID="{BBACF092-F53D-4D69-BB04-787F27A6C7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03A2B-B3B3-4DB2-9741-2B3A4F860A95}" type="pres">
      <dgm:prSet presAssocID="{BBACF092-F53D-4D69-BB04-787F27A6C7F1}" presName="spNode" presStyleCnt="0"/>
      <dgm:spPr/>
    </dgm:pt>
    <dgm:pt modelId="{A4E3A29F-86B9-4708-BCAE-1D5736973233}" type="pres">
      <dgm:prSet presAssocID="{16B263B2-C52F-43F9-84D9-B83890B0C85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D96C917-4621-4684-A02B-A5D29AD0B243}" type="presOf" srcId="{16B263B2-C52F-43F9-84D9-B83890B0C85A}" destId="{A4E3A29F-86B9-4708-BCAE-1D5736973233}" srcOrd="0" destOrd="0" presId="urn:microsoft.com/office/officeart/2005/8/layout/cycle6"/>
    <dgm:cxn modelId="{045F8458-A981-42CD-A293-51A313C0080E}" srcId="{C00F1748-54A6-41E0-818A-04DBBD53387B}" destId="{139AC98D-33EC-465D-9538-8A4C16891B41}" srcOrd="1" destOrd="0" parTransId="{A4E09301-723C-4208-BF4E-97BD8E0E043A}" sibTransId="{66CF50D4-8CDF-4F6F-84D2-91BEBBEEF722}"/>
    <dgm:cxn modelId="{A4D43B99-8369-40EC-9DD9-E68E8A7264A6}" srcId="{C00F1748-54A6-41E0-818A-04DBBD53387B}" destId="{3FBB1643-31F2-4513-8CB9-C7C325CE9AE2}" srcOrd="0" destOrd="0" parTransId="{AE0BA059-7CDD-40D7-8218-AD268BDF4329}" sibTransId="{166DA930-09F1-47A3-BF4B-214F4970558D}"/>
    <dgm:cxn modelId="{F543026B-E6B8-4D50-9663-E98233E3B088}" srcId="{C00F1748-54A6-41E0-818A-04DBBD53387B}" destId="{4F1AC619-F7DF-49C2-A027-5DE6D1B9187F}" srcOrd="2" destOrd="0" parTransId="{DB6A6417-1DFC-40AD-8A28-215569771D17}" sibTransId="{E79E2C7B-2460-41FE-91ED-AC26A011D216}"/>
    <dgm:cxn modelId="{1A5EB543-8AA5-4FFE-82F5-9B1D97F780A9}" type="presOf" srcId="{A08340DF-7AA1-44FD-97FB-84A7C3938E22}" destId="{C7F68951-A6ED-4824-BFB5-B2B97DD7FE3A}" srcOrd="0" destOrd="0" presId="urn:microsoft.com/office/officeart/2005/8/layout/cycle6"/>
    <dgm:cxn modelId="{E49619F6-7EB3-4206-B4B6-C87916D46D36}" type="presOf" srcId="{C00F1748-54A6-41E0-818A-04DBBD53387B}" destId="{1C63796E-F63D-4DFB-A5B0-EAC36B4B70BF}" srcOrd="0" destOrd="0" presId="urn:microsoft.com/office/officeart/2005/8/layout/cycle6"/>
    <dgm:cxn modelId="{D20DA218-18E7-4554-8B23-8CA3B4ED394D}" srcId="{C00F1748-54A6-41E0-818A-04DBBD53387B}" destId="{A08340DF-7AA1-44FD-97FB-84A7C3938E22}" srcOrd="3" destOrd="0" parTransId="{3A7A28F8-BEE4-4342-B18B-983872813456}" sibTransId="{97FD6982-7C4A-4C9A-8192-C4A2FF66F848}"/>
    <dgm:cxn modelId="{7178E827-5FFE-40E9-802E-9C64A8CAC46D}" type="presOf" srcId="{97FD6982-7C4A-4C9A-8192-C4A2FF66F848}" destId="{64EDD689-5290-44BF-9C70-28A36B01D6A1}" srcOrd="0" destOrd="0" presId="urn:microsoft.com/office/officeart/2005/8/layout/cycle6"/>
    <dgm:cxn modelId="{5F4399D4-B3AE-4F4A-8AF2-02B8652A1F65}" type="presOf" srcId="{E79E2C7B-2460-41FE-91ED-AC26A011D216}" destId="{FA4EE890-C417-47DF-AED6-FAF893EA0597}" srcOrd="0" destOrd="0" presId="urn:microsoft.com/office/officeart/2005/8/layout/cycle6"/>
    <dgm:cxn modelId="{E9D0F651-079B-4719-B506-8107909649C7}" type="presOf" srcId="{4F1AC619-F7DF-49C2-A027-5DE6D1B9187F}" destId="{FB4ED1FC-BF0D-41E7-9046-C3A6B1F8068C}" srcOrd="0" destOrd="0" presId="urn:microsoft.com/office/officeart/2005/8/layout/cycle6"/>
    <dgm:cxn modelId="{080CA110-64AB-431F-94F7-473C1F36323F}" srcId="{C00F1748-54A6-41E0-818A-04DBBD53387B}" destId="{BBACF092-F53D-4D69-BB04-787F27A6C7F1}" srcOrd="4" destOrd="0" parTransId="{A38C24CA-869A-4088-95DA-6B29BFE9CE5A}" sibTransId="{16B263B2-C52F-43F9-84D9-B83890B0C85A}"/>
    <dgm:cxn modelId="{6B2E578E-17F5-4D58-9052-B7A2E81BC14A}" type="presOf" srcId="{BBACF092-F53D-4D69-BB04-787F27A6C7F1}" destId="{28D838A0-E7C8-437E-8381-6FDD56C090B7}" srcOrd="0" destOrd="0" presId="urn:microsoft.com/office/officeart/2005/8/layout/cycle6"/>
    <dgm:cxn modelId="{3DF93D1F-BB01-4FF4-A9C6-1F090F4EE21C}" type="presOf" srcId="{166DA930-09F1-47A3-BF4B-214F4970558D}" destId="{D2FBE723-00FB-48E2-AB1C-8DB41B6E4F7F}" srcOrd="0" destOrd="0" presId="urn:microsoft.com/office/officeart/2005/8/layout/cycle6"/>
    <dgm:cxn modelId="{15257C7F-A833-44A1-A666-5651A75175AF}" type="presOf" srcId="{139AC98D-33EC-465D-9538-8A4C16891B41}" destId="{6D9E25BF-6505-4AC0-ADDA-499375E72AD7}" srcOrd="0" destOrd="0" presId="urn:microsoft.com/office/officeart/2005/8/layout/cycle6"/>
    <dgm:cxn modelId="{A7E75036-3431-42FD-B9A0-727DCE7C33FE}" type="presOf" srcId="{3FBB1643-31F2-4513-8CB9-C7C325CE9AE2}" destId="{BF7BD26E-CC94-4E7A-9758-FF4E591EEEC6}" srcOrd="0" destOrd="0" presId="urn:microsoft.com/office/officeart/2005/8/layout/cycle6"/>
    <dgm:cxn modelId="{0558BBBD-2FFE-46C0-A10D-A6CC494501B3}" type="presOf" srcId="{66CF50D4-8CDF-4F6F-84D2-91BEBBEEF722}" destId="{8A7A4DF4-74F9-49BC-BCC9-4B936CAB8A1C}" srcOrd="0" destOrd="0" presId="urn:microsoft.com/office/officeart/2005/8/layout/cycle6"/>
    <dgm:cxn modelId="{1B21F828-4A88-49DF-AAAD-773C70948CB9}" type="presParOf" srcId="{1C63796E-F63D-4DFB-A5B0-EAC36B4B70BF}" destId="{BF7BD26E-CC94-4E7A-9758-FF4E591EEEC6}" srcOrd="0" destOrd="0" presId="urn:microsoft.com/office/officeart/2005/8/layout/cycle6"/>
    <dgm:cxn modelId="{A2269555-EED5-47F2-A16F-720D43C23657}" type="presParOf" srcId="{1C63796E-F63D-4DFB-A5B0-EAC36B4B70BF}" destId="{3AB60F5E-7AB5-4F81-93C2-9333529B759E}" srcOrd="1" destOrd="0" presId="urn:microsoft.com/office/officeart/2005/8/layout/cycle6"/>
    <dgm:cxn modelId="{7CC637C2-B212-4F5B-BBF8-642CACD5A5BE}" type="presParOf" srcId="{1C63796E-F63D-4DFB-A5B0-EAC36B4B70BF}" destId="{D2FBE723-00FB-48E2-AB1C-8DB41B6E4F7F}" srcOrd="2" destOrd="0" presId="urn:microsoft.com/office/officeart/2005/8/layout/cycle6"/>
    <dgm:cxn modelId="{07A82272-E0E2-4822-8421-8689F74CB72D}" type="presParOf" srcId="{1C63796E-F63D-4DFB-A5B0-EAC36B4B70BF}" destId="{6D9E25BF-6505-4AC0-ADDA-499375E72AD7}" srcOrd="3" destOrd="0" presId="urn:microsoft.com/office/officeart/2005/8/layout/cycle6"/>
    <dgm:cxn modelId="{19DF3F55-EC9C-4895-8461-EFC317450844}" type="presParOf" srcId="{1C63796E-F63D-4DFB-A5B0-EAC36B4B70BF}" destId="{FB60B695-0CF4-49B1-BC2F-CB4ABF239FFF}" srcOrd="4" destOrd="0" presId="urn:microsoft.com/office/officeart/2005/8/layout/cycle6"/>
    <dgm:cxn modelId="{00DDB06A-E2F3-457E-A109-FB276842584F}" type="presParOf" srcId="{1C63796E-F63D-4DFB-A5B0-EAC36B4B70BF}" destId="{8A7A4DF4-74F9-49BC-BCC9-4B936CAB8A1C}" srcOrd="5" destOrd="0" presId="urn:microsoft.com/office/officeart/2005/8/layout/cycle6"/>
    <dgm:cxn modelId="{5020F7DF-7575-4209-B63E-AF4EE97BAB70}" type="presParOf" srcId="{1C63796E-F63D-4DFB-A5B0-EAC36B4B70BF}" destId="{FB4ED1FC-BF0D-41E7-9046-C3A6B1F8068C}" srcOrd="6" destOrd="0" presId="urn:microsoft.com/office/officeart/2005/8/layout/cycle6"/>
    <dgm:cxn modelId="{5993090D-57C3-4376-8307-57A9D202D9B4}" type="presParOf" srcId="{1C63796E-F63D-4DFB-A5B0-EAC36B4B70BF}" destId="{1567ABA5-9193-4CD1-B61E-E2FEA15AEF66}" srcOrd="7" destOrd="0" presId="urn:microsoft.com/office/officeart/2005/8/layout/cycle6"/>
    <dgm:cxn modelId="{B5E9250E-E4C1-48A2-BA85-D61FD25149DA}" type="presParOf" srcId="{1C63796E-F63D-4DFB-A5B0-EAC36B4B70BF}" destId="{FA4EE890-C417-47DF-AED6-FAF893EA0597}" srcOrd="8" destOrd="0" presId="urn:microsoft.com/office/officeart/2005/8/layout/cycle6"/>
    <dgm:cxn modelId="{6ABF006D-DDFB-450E-A312-EF2C797D7199}" type="presParOf" srcId="{1C63796E-F63D-4DFB-A5B0-EAC36B4B70BF}" destId="{C7F68951-A6ED-4824-BFB5-B2B97DD7FE3A}" srcOrd="9" destOrd="0" presId="urn:microsoft.com/office/officeart/2005/8/layout/cycle6"/>
    <dgm:cxn modelId="{F041ECB1-04B3-4500-8359-7C450D3FE541}" type="presParOf" srcId="{1C63796E-F63D-4DFB-A5B0-EAC36B4B70BF}" destId="{7DCE1244-E1A6-4259-BAFF-B3E919ADCA0C}" srcOrd="10" destOrd="0" presId="urn:microsoft.com/office/officeart/2005/8/layout/cycle6"/>
    <dgm:cxn modelId="{4214A3ED-1232-4986-8AE5-48A1184C6349}" type="presParOf" srcId="{1C63796E-F63D-4DFB-A5B0-EAC36B4B70BF}" destId="{64EDD689-5290-44BF-9C70-28A36B01D6A1}" srcOrd="11" destOrd="0" presId="urn:microsoft.com/office/officeart/2005/8/layout/cycle6"/>
    <dgm:cxn modelId="{8A1843CC-937D-4BBF-B5CE-54E95C0C4E6E}" type="presParOf" srcId="{1C63796E-F63D-4DFB-A5B0-EAC36B4B70BF}" destId="{28D838A0-E7C8-437E-8381-6FDD56C090B7}" srcOrd="12" destOrd="0" presId="urn:microsoft.com/office/officeart/2005/8/layout/cycle6"/>
    <dgm:cxn modelId="{2EABDCD7-39CA-4A57-A894-8F6748DAAF7A}" type="presParOf" srcId="{1C63796E-F63D-4DFB-A5B0-EAC36B4B70BF}" destId="{C8203A2B-B3B3-4DB2-9741-2B3A4F860A95}" srcOrd="13" destOrd="0" presId="urn:microsoft.com/office/officeart/2005/8/layout/cycle6"/>
    <dgm:cxn modelId="{DC71C290-1FCB-4D00-B59D-C6CE6094990B}" type="presParOf" srcId="{1C63796E-F63D-4DFB-A5B0-EAC36B4B70BF}" destId="{A4E3A29F-86B9-4708-BCAE-1D573697323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A0CC-5069-429E-AECE-7EE2C4B99449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98940-249C-4416-9D60-98133841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E8E1A-B590-41C4-B8FA-4585622F020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5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7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4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9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6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6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2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2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9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7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5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8940-249C-4416-9D60-981338410A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A83C56A-589D-4296-BDD1-1F04C744A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AC60A7B3-BAAD-4D19-9B65-160AA90F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F648826-4123-4F27-B6F0-80B00E72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5DCCAB7-C41A-461E-A608-EE157892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A1874F5-F215-4508-8F04-96C9D0B1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6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D393EA3-7F04-4EEC-9EC0-7AD215FB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79871220-64F1-42FD-8BB2-DDCE33D86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6311DAC-C686-4A55-8613-267D9077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9A2FECC-1392-4D0E-B885-13489F8C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0F198EA-D828-459B-A5D8-4925A41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1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4D596404-72DE-4C94-AED7-78634B953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AD76250-F752-4EF7-B414-1C6C7CE3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EE728DA-DD65-4D1A-A897-0F0A27EE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5C9E2C0-24E6-4B2D-9A45-22D346D8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00C28C1-0058-41F0-9D26-F3299E44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8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A83C56A-589D-4296-BDD1-1F04C744A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AC60A7B3-BAAD-4D19-9B65-160AA90F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F648826-4123-4F27-B6F0-80B00E72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5DCCAB7-C41A-461E-A608-EE157892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A1874F5-F215-4508-8F04-96C9D0B1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C5602BD-0225-4177-B53C-72F42CD4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2886C0E-1F37-4E77-AABD-DCC6FDBB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7BAE747-DBEA-4BD7-95E4-932962E8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BD0FA81-DCF6-4A37-8896-D666BF01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E3F6AD4-51E5-4574-9E85-138300D5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8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F1DF00A-A344-4DF4-8EC6-B3FDE938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604F412-9AAD-44D1-991E-B83B9E3BE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42DA7A-398E-4220-952D-6552D838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DCA6384-C2C5-4730-92AE-B3EFAC3C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A3EF74B-325B-4661-8EF1-1E31E4BD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3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07C8FE0-16E2-4C28-A7DF-E1345707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5FD4AA8-0BA5-454A-AC6F-CDA5FBE8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EA18EF6-CF55-4E6F-B83F-AD5EADBCC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76922F2-4F5F-429E-B988-3EF5197E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22A87ACC-A2C6-463B-BBEB-C7CF4D9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C0C12620-9B43-43CF-8010-E3295C25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6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1CE2646-38D6-4FCC-9F54-D88D7357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A5B26F7-F016-4999-84FE-B1E940D8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9F57DB3-8773-4AEA-BEAC-35812C87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FBF71DCA-37C7-4CC2-A6FB-AEE645E9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28C27146-4A04-48FB-8280-4B3A77E2A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A537B573-50B5-4D93-910B-4170C4CF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1AD7A173-65FF-4C53-BE06-6472892A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A35BD6E6-6715-4227-B15D-D48DAC04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6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06F533D-935D-4498-84B5-BB090A28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1335B556-DB9D-419A-806B-BD5814B1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692948B-8C6E-4BE8-BA0B-83D856A9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E62E6CA7-EFAF-4B38-9539-393B081E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05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BB6D4457-5F74-4B39-AD52-AD819FB6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D27D4A3E-9275-4079-8597-A80A31D1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A58378F-26E4-4A7F-B06C-68707493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2A4B845-CE12-4296-91B4-63D09A85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F776127-9F75-40E7-98C7-4E0B9EA4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163CB651-6F5A-4A73-B91B-95368938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0D8ECF71-471B-4828-8076-903B709E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593E76F-7466-46FD-A682-90E70A6C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7A6D9880-A7B3-4F4A-AB53-7BA46502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C5602BD-0225-4177-B53C-72F42CD4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2886C0E-1F37-4E77-AABD-DCC6FDBB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7BAE747-DBEA-4BD7-95E4-932962E8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BD0FA81-DCF6-4A37-8896-D666BF01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E3F6AD4-51E5-4574-9E85-138300D5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586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65C1777-5A24-4318-A418-70162DE6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40A18E7F-1790-47CD-8A14-336523529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F3A1141A-1B56-46DF-A4B3-8DC23708C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575CC93-A18F-4827-96DC-33ECC43A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8AE600E7-0964-456F-AF61-5A9A21AB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418DBE4A-3257-4F6D-A353-EE6D0120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1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D393EA3-7F04-4EEC-9EC0-7AD215FB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79871220-64F1-42FD-8BB2-DDCE33D86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6311DAC-C686-4A55-8613-267D9077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9A2FECC-1392-4D0E-B885-13489F8C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0F198EA-D828-459B-A5D8-4925A41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03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4D596404-72DE-4C94-AED7-78634B953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AD76250-F752-4EF7-B414-1C6C7CE3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EE728DA-DD65-4D1A-A897-0F0A27EE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5C9E2C0-24E6-4B2D-9A45-22D346D8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00C28C1-0058-41F0-9D26-F3299E44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F1DF00A-A344-4DF4-8EC6-B3FDE938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604F412-9AAD-44D1-991E-B83B9E3BE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42DA7A-398E-4220-952D-6552D838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DCA6384-C2C5-4730-92AE-B3EFAC3C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A3EF74B-325B-4661-8EF1-1E31E4BD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3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07C8FE0-16E2-4C28-A7DF-E1345707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5FD4AA8-0BA5-454A-AC6F-CDA5FBE8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EA18EF6-CF55-4E6F-B83F-AD5EADBCC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76922F2-4F5F-429E-B988-3EF5197E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22A87ACC-A2C6-463B-BBEB-C7CF4D9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C0C12620-9B43-43CF-8010-E3295C25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16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1CE2646-38D6-4FCC-9F54-D88D7357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A5B26F7-F016-4999-84FE-B1E940D8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9F57DB3-8773-4AEA-BEAC-35812C87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FBF71DCA-37C7-4CC2-A6FB-AEE645E9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28C27146-4A04-48FB-8280-4B3A77E2A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A537B573-50B5-4D93-910B-4170C4CF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1AD7A173-65FF-4C53-BE06-6472892A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A35BD6E6-6715-4227-B15D-D48DAC04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56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06F533D-935D-4498-84B5-BB090A28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1335B556-DB9D-419A-806B-BD5814B1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692948B-8C6E-4BE8-BA0B-83D856A9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E62E6CA7-EFAF-4B38-9539-393B081E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10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BB6D4457-5F74-4B39-AD52-AD819FB6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D27D4A3E-9275-4079-8597-A80A31D1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A58378F-26E4-4A7F-B06C-68707493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19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2A4B845-CE12-4296-91B4-63D09A85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F776127-9F75-40E7-98C7-4E0B9EA4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163CB651-6F5A-4A73-B91B-953689383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0D8ECF71-471B-4828-8076-903B709E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593E76F-7466-46FD-A682-90E70A6C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7A6D9880-A7B3-4F4A-AB53-7BA46502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1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65C1777-5A24-4318-A418-70162DE6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40A18E7F-1790-47CD-8A14-336523529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F3A1141A-1B56-46DF-A4B3-8DC23708C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575CC93-A18F-4827-96DC-33ECC43A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8AE600E7-0964-456F-AF61-5A9A21AB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418DBE4A-3257-4F6D-A353-EE6D0120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2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C90F2883-2A2F-4F07-B9BE-6E337EF3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Click to edit the title style of the master slide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C2B5444-66B0-4FFB-B9EE-EC253DDE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30C2849-C3FB-49AD-8FA4-D849558D3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2017/11/November 1, 20171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EF1FBFA-5EB5-4AD8-A321-ED3B0B87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B0DC044-A1A7-4EDE-9070-24418326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4F18286-6541-49A5-B5FD-5A21AC059D1F}" type="slidenum">
              <a:rPr lang="zh-TW" altLang="en-US" smtClean="0"/>
              <a:pPr rtl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9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C90F2883-2A2F-4F07-B9BE-6E337EF3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Click to edit the title style of the master slide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C2B5444-66B0-4FFB-B9EE-EC253DDE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30C2849-C3FB-49AD-8FA4-D849558D3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2017/11/November 1, 20171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EF1FBFA-5EB5-4AD8-A321-ED3B0B87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B0DC044-A1A7-4EDE-9070-24418326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8286-6541-49A5-B5FD-5A21AC059D1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19" Type="http://schemas.openxmlformats.org/officeDocument/2006/relationships/image" Target="../media/image15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3" y="541421"/>
            <a:ext cx="12387713" cy="914401"/>
          </a:xfrm>
        </p:spPr>
        <p:txBody>
          <a:bodyPr rtlCol="0">
            <a:normAutofit/>
          </a:bodyPr>
          <a:lstStyle/>
          <a:p>
            <a:pPr rtl="0"/>
            <a:r>
              <a:rPr lang="e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ingLiU" panose="02020509000000000000" pitchFamily="49" charset="-120"/>
                <a:cs typeface="Times New Roman" panose="02020603050405020304" pitchFamily="18" charset="0"/>
              </a:rPr>
              <a:t>i：interpersonal communication </a:t>
            </a:r>
            <a:r>
              <a:rPr lang="e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ingLiU" panose="02020509000000000000" pitchFamily="49" charset="-120"/>
                <a:cs typeface="Times New Roman" panose="02020603050405020304" pitchFamily="18" charset="0"/>
              </a:rPr>
              <a:t>skills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43498"/>
              </p:ext>
            </p:extLst>
          </p:nvPr>
        </p:nvGraphicFramePr>
        <p:xfrm>
          <a:off x="867862" y="1544407"/>
          <a:ext cx="10514814" cy="5059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8754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25346">
                <a:tc gridSpan="2"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Table 1: The Achievements in “Interpersonal Communication Skills” of four model schools in China and Taiwan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Beixin Elementary School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1. Meetings with the administrative directors</a:t>
                      </a:r>
                      <a:endParaRPr lang="en-US" altLang="zh-TW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2. Academic meetings with the faculty</a:t>
                      </a: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4. Monthly commission meeting with PTA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3. Meetings with the officers of the student council</a:t>
                      </a:r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5. Access to government officials through events</a:t>
                      </a:r>
                      <a:endParaRPr lang="zh-CN" altLang="zh-CN" sz="1600" b="1" dirty="0">
                        <a:solidFill>
                          <a:schemeClr val="tx1"/>
                        </a:solidFill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Dayu Junior High School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1. Long-term development of the internal atmosphere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2. Establishment of external relationships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3. Chances of interactions in unofficial events 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sz="1600" b="1" dirty="0">
                        <a:solidFill>
                          <a:schemeClr val="tx1"/>
                        </a:solidFill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Shanghang First School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1. Training to all students</a:t>
                      </a:r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2. External communications between the administrative personnel and the faculty</a:t>
                      </a:r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3. Internal communications among teachers</a:t>
                      </a:r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4. Promotion of class reform and teaching models to parents.</a:t>
                      </a:r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sz="1600" b="1" dirty="0">
                        <a:solidFill>
                          <a:schemeClr val="tx1"/>
                        </a:solidFill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Experiement Junior High School, Shandong Province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1. Answers to parents’ questions and promotion of the family education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2. Communication with students from time to time</a:t>
                      </a:r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3. Teachers are hired by the school but under the supervision of the county government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95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示 13">
            <a:extLst>
              <a:ext uri="{FF2B5EF4-FFF2-40B4-BE49-F238E27FC236}">
                <a16:creationId xmlns="" xmlns:a16="http://schemas.microsoft.com/office/drawing/2014/main" id="{022AAF06-DBB1-484B-AEBE-2531B0D04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761896"/>
              </p:ext>
            </p:extLst>
          </p:nvPr>
        </p:nvGraphicFramePr>
        <p:xfrm>
          <a:off x="3335451" y="2233585"/>
          <a:ext cx="5577658" cy="368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n" sz="4000" b="1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Representative School: Beixin Elementary School</a:t>
            </a:r>
            <a:endParaRPr lang="zh-CN" altLang="zh-CN" sz="4000" b="1" dirty="0">
              <a:latin typeface="+mn-lt"/>
            </a:endParaRPr>
          </a:p>
        </p:txBody>
      </p:sp>
      <p:pic>
        <p:nvPicPr>
          <p:cNvPr id="5" name="图形 4" descr="用户">
            <a:extLst>
              <a:ext uri="{FF2B5EF4-FFF2-40B4-BE49-F238E27FC236}">
                <a16:creationId xmlns="" xmlns:a16="http://schemas.microsoft.com/office/drawing/2014/main" id="{56C32E55-48E9-4A39-BEB1-26B68AE9D8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3852" y="3733014"/>
            <a:ext cx="914400" cy="914400"/>
          </a:xfrm>
          <a:prstGeom prst="rect">
            <a:avLst/>
          </a:prstGeom>
        </p:spPr>
      </p:pic>
      <p:pic>
        <p:nvPicPr>
          <p:cNvPr id="7" name="图形 6" descr="男人和女人">
            <a:extLst>
              <a:ext uri="{FF2B5EF4-FFF2-40B4-BE49-F238E27FC236}">
                <a16:creationId xmlns="" xmlns:a16="http://schemas.microsoft.com/office/drawing/2014/main" id="{ABDCB9F5-59EB-4A3E-AEB4-187D6AC7EF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97354" y="3437293"/>
            <a:ext cx="752921" cy="752921"/>
          </a:xfrm>
          <a:prstGeom prst="rect">
            <a:avLst/>
          </a:prstGeom>
        </p:spPr>
      </p:pic>
      <p:pic>
        <p:nvPicPr>
          <p:cNvPr id="9" name="图形 8" descr="团队">
            <a:extLst>
              <a:ext uri="{FF2B5EF4-FFF2-40B4-BE49-F238E27FC236}">
                <a16:creationId xmlns="" xmlns:a16="http://schemas.microsoft.com/office/drawing/2014/main" id="{2E4E42B5-728B-4923-9C64-1D59EF17A5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4132" y="3377087"/>
            <a:ext cx="693719" cy="693719"/>
          </a:xfrm>
          <a:prstGeom prst="rect">
            <a:avLst/>
          </a:prstGeom>
        </p:spPr>
      </p:pic>
      <p:pic>
        <p:nvPicPr>
          <p:cNvPr id="11" name="图形 10" descr="群组">
            <a:extLst>
              <a:ext uri="{FF2B5EF4-FFF2-40B4-BE49-F238E27FC236}">
                <a16:creationId xmlns="" xmlns:a16="http://schemas.microsoft.com/office/drawing/2014/main" id="{FDFDA630-B2CA-4969-9096-1F04E5DD88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24015" y="4839985"/>
            <a:ext cx="748645" cy="748645"/>
          </a:xfrm>
          <a:prstGeom prst="rect">
            <a:avLst/>
          </a:prstGeom>
        </p:spPr>
      </p:pic>
      <p:pic>
        <p:nvPicPr>
          <p:cNvPr id="13" name="图形 12" descr="儿童">
            <a:extLst>
              <a:ext uri="{FF2B5EF4-FFF2-40B4-BE49-F238E27FC236}">
                <a16:creationId xmlns="" xmlns:a16="http://schemas.microsoft.com/office/drawing/2014/main" id="{5626A3BA-4BEC-4804-9EE4-BCF21384FD2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12216" y="5142610"/>
            <a:ext cx="794209" cy="794209"/>
          </a:xfrm>
          <a:prstGeom prst="rect">
            <a:avLst/>
          </a:prstGeom>
        </p:spPr>
      </p:pic>
      <p:pic>
        <p:nvPicPr>
          <p:cNvPr id="16" name="图形 15" descr="男士">
            <a:extLst>
              <a:ext uri="{FF2B5EF4-FFF2-40B4-BE49-F238E27FC236}">
                <a16:creationId xmlns="" xmlns:a16="http://schemas.microsoft.com/office/drawing/2014/main" id="{F58DB8C3-3DEB-4315-8A54-41F7033E42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33852" y="1351769"/>
            <a:ext cx="765832" cy="765832"/>
          </a:xfrm>
          <a:prstGeom prst="rect">
            <a:avLst/>
          </a:prstGeom>
        </p:spPr>
      </p:pic>
      <p:sp>
        <p:nvSpPr>
          <p:cNvPr id="17" name="对话气泡: 圆角矩形 16">
            <a:extLst>
              <a:ext uri="{FF2B5EF4-FFF2-40B4-BE49-F238E27FC236}">
                <a16:creationId xmlns="" xmlns:a16="http://schemas.microsoft.com/office/drawing/2014/main" id="{1267DAC5-2DCF-4735-B91C-1A54D470C002}"/>
              </a:ext>
            </a:extLst>
          </p:cNvPr>
          <p:cNvSpPr/>
          <p:nvPr/>
        </p:nvSpPr>
        <p:spPr>
          <a:xfrm>
            <a:off x="441557" y="2614314"/>
            <a:ext cx="2290714" cy="1366886"/>
          </a:xfrm>
          <a:prstGeom prst="wedgeRoundRectCallout">
            <a:avLst>
              <a:gd name="adj1" fmla="val 60553"/>
              <a:gd name="adj2" fmla="val 3219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rtl="0"/>
            <a:r>
              <a:rPr lang="en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1. Supervisor meetings</a:t>
            </a:r>
            <a:endParaRPr lang="en-US" altLang="zh-TW" sz="16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(weekly)</a:t>
            </a:r>
            <a:endParaRPr lang="zh-CN" altLang="zh-CN" sz="16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2. Other administrative meetings</a:t>
            </a:r>
            <a:endParaRPr lang="en-US" altLang="zh-TW" sz="16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(monthly)</a:t>
            </a:r>
            <a:endParaRPr lang="zh-CN" altLang="zh-CN" sz="16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</p:txBody>
      </p:sp>
      <p:sp>
        <p:nvSpPr>
          <p:cNvPr id="18" name="对话气泡: 圆角矩形 17">
            <a:extLst>
              <a:ext uri="{FF2B5EF4-FFF2-40B4-BE49-F238E27FC236}">
                <a16:creationId xmlns="" xmlns:a16="http://schemas.microsoft.com/office/drawing/2014/main" id="{6F2DEF7F-A04C-4D73-B7E5-18AEBBBA2AB3}"/>
              </a:ext>
            </a:extLst>
          </p:cNvPr>
          <p:cNvSpPr/>
          <p:nvPr/>
        </p:nvSpPr>
        <p:spPr>
          <a:xfrm>
            <a:off x="9384179" y="4597706"/>
            <a:ext cx="2290714" cy="1366886"/>
          </a:xfrm>
          <a:prstGeom prst="wedgeRoundRectCallout">
            <a:avLst>
              <a:gd name="adj1" fmla="val -63697"/>
              <a:gd name="adj2" fmla="val 156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1. Monthly general council meeting of PTA</a:t>
            </a:r>
            <a:endParaRPr lang="zh-CN" altLang="zh-CN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2. General council meetings at the beginning and end of semesters</a:t>
            </a:r>
            <a:endParaRPr lang="zh-CN" altLang="zh-CN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</p:txBody>
      </p:sp>
      <p:sp>
        <p:nvSpPr>
          <p:cNvPr id="19" name="对话气泡: 圆角矩形 18">
            <a:extLst>
              <a:ext uri="{FF2B5EF4-FFF2-40B4-BE49-F238E27FC236}">
                <a16:creationId xmlns="" xmlns:a16="http://schemas.microsoft.com/office/drawing/2014/main" id="{7D3F9630-272E-471F-912A-D23459E4BCAC}"/>
              </a:ext>
            </a:extLst>
          </p:cNvPr>
          <p:cNvSpPr/>
          <p:nvPr/>
        </p:nvSpPr>
        <p:spPr>
          <a:xfrm>
            <a:off x="9644201" y="2235942"/>
            <a:ext cx="1770670" cy="1201351"/>
          </a:xfrm>
          <a:prstGeom prst="wedgeRoundRectCallout">
            <a:avLst>
              <a:gd name="adj1" fmla="val -61219"/>
              <a:gd name="adj2" fmla="val 486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1. Subject meetings</a:t>
            </a:r>
            <a:endParaRPr lang="en-US" altLang="zh-TW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(Four times a year)</a:t>
            </a:r>
            <a:endParaRPr lang="zh-CN" altLang="zh-CN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2. Community meetings</a:t>
            </a:r>
            <a:endParaRPr lang="zh-CN" altLang="zh-CN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</p:txBody>
      </p:sp>
      <p:sp>
        <p:nvSpPr>
          <p:cNvPr id="20" name="对话气泡: 圆角矩形 19">
            <a:extLst>
              <a:ext uri="{FF2B5EF4-FFF2-40B4-BE49-F238E27FC236}">
                <a16:creationId xmlns="" xmlns:a16="http://schemas.microsoft.com/office/drawing/2014/main" id="{ECC4A48A-98D7-4083-813A-6E3B856CC30E}"/>
              </a:ext>
            </a:extLst>
          </p:cNvPr>
          <p:cNvSpPr/>
          <p:nvPr/>
        </p:nvSpPr>
        <p:spPr>
          <a:xfrm>
            <a:off x="6905784" y="1351293"/>
            <a:ext cx="2290714" cy="984971"/>
          </a:xfrm>
          <a:prstGeom prst="wedgeRoundRectCallout">
            <a:avLst>
              <a:gd name="adj1" fmla="val -66314"/>
              <a:gd name="adj2" fmla="val -331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rtl="0"/>
            <a:r>
              <a:rPr lang="en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1. Convenient access for contacting</a:t>
            </a:r>
            <a:endParaRPr lang="zh-CN" altLang="zh-CN" sz="16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2. Contact through events</a:t>
            </a:r>
            <a:endParaRPr lang="zh-CN" altLang="zh-CN" sz="16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</p:txBody>
      </p:sp>
      <p:sp>
        <p:nvSpPr>
          <p:cNvPr id="21" name="对话气泡: 圆角矩形 20">
            <a:extLst>
              <a:ext uri="{FF2B5EF4-FFF2-40B4-BE49-F238E27FC236}">
                <a16:creationId xmlns="" xmlns:a16="http://schemas.microsoft.com/office/drawing/2014/main" id="{BBD33DD5-55A7-45A5-8492-66D9DC6E2E1D}"/>
              </a:ext>
            </a:extLst>
          </p:cNvPr>
          <p:cNvSpPr/>
          <p:nvPr/>
        </p:nvSpPr>
        <p:spPr>
          <a:xfrm>
            <a:off x="750432" y="5139071"/>
            <a:ext cx="2290714" cy="1214486"/>
          </a:xfrm>
          <a:prstGeom prst="wedgeRoundRectCallout">
            <a:avLst>
              <a:gd name="adj1" fmla="val 63373"/>
              <a:gd name="adj2" fmla="val -2257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1. Officers of student council</a:t>
            </a:r>
            <a:endParaRPr lang="zh-CN" altLang="zh-CN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2. Student council meeting</a:t>
            </a:r>
            <a:endParaRPr lang="zh-CN" altLang="zh-CN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  <a:p>
            <a:pPr rtl="0"/>
            <a:r>
              <a:rPr lang="en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MingLiU" panose="02020509000000000000" pitchFamily="49" charset="-120"/>
              </a:rPr>
              <a:t>3. Manifesto of the student council</a:t>
            </a:r>
            <a:endParaRPr lang="zh-CN" altLang="zh-CN" sz="1400" b="1" dirty="0">
              <a:solidFill>
                <a:schemeClr val="tx1">
                  <a:lumMod val="95000"/>
                  <a:lumOff val="5000"/>
                </a:schemeClr>
              </a:solidFill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6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730885"/>
            <a:ext cx="10930288" cy="1325563"/>
          </a:xfrm>
        </p:spPr>
        <p:txBody>
          <a:bodyPr rtlCol="0">
            <a:normAutofit/>
          </a:bodyPr>
          <a:lstStyle/>
          <a:p>
            <a:pPr rtl="0"/>
            <a:r>
              <a:rPr lang="en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V: Vision, planning and management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</a:br>
            <a:endParaRPr lang="zh-CN" altLang="en-US" dirty="0">
              <a:latin typeface="+mn-lt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440440"/>
              </p:ext>
            </p:extLst>
          </p:nvPr>
        </p:nvGraphicFramePr>
        <p:xfrm>
          <a:off x="838200" y="1825624"/>
          <a:ext cx="10515600" cy="45456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44199">
                <a:tc gridSpan="2"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Table 2: The Achievements in “Vision, Planning and Management” of four model schools in China and Taiwan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Beixin Elementary School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1. The era context for technologies fusing to schools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2. Ideas of the Smart School——</a:t>
                      </a:r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  <a:cs typeface="Times New Roman" panose="02020603050405020304" pitchFamily="18" charset="0"/>
                        </a:rPr>
                        <a:t>SMART Project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Dayu Junior High School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1. “Four Givings:” Giving resources, giving stage, giving applause, giving comfort</a:t>
                      </a:r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2. Innovative Development System for Teachers: Mountain Climbing Project</a:t>
                      </a:r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Shanghang First School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1. Promoting the Smart School with three steps</a:t>
                      </a:r>
                      <a:endParaRPr lang="zh-CN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2. Stage achievement every three years</a:t>
                      </a:r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3. Expansion toward neighborhood to form a Smart School Zone</a:t>
                      </a:r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Experiement Junior High School, Shandong Province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1. Be a leader in the smart education</a:t>
                      </a:r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2. Create the atmosphere for happy learning</a:t>
                      </a:r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3. Promote the smart education to develop steadily</a:t>
                      </a:r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7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 descr="层次结构">
            <a:extLst>
              <a:ext uri="{FF2B5EF4-FFF2-40B4-BE49-F238E27FC236}">
                <a16:creationId xmlns="" xmlns:a16="http://schemas.microsoft.com/office/drawing/2014/main" id="{42789DD8-460D-49BE-8A88-8562C7A03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066" y="2641191"/>
            <a:ext cx="914400" cy="9144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55E4898-BCEC-4017-9354-017816A36C56}"/>
              </a:ext>
            </a:extLst>
          </p:cNvPr>
          <p:cNvSpPr txBox="1"/>
          <p:nvPr/>
        </p:nvSpPr>
        <p:spPr>
          <a:xfrm>
            <a:off x="4503603" y="1702138"/>
            <a:ext cx="7395471" cy="391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(1) Enhance the informatization environment in school further;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(2) Establish the education informatization platform for public services ; 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(3) Speed up the construction of the smart school, and optimize the management models of school;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(4) Build up a team of informatization talents;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(5) Establish a electronic reading room in library;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(6) Actively promote the application of education “Big Data”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(7) Lead the school curriculum resources development with education informatization;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(8) Promote the internationalization of school education with education informatization;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(9) Lead the integral development of the school zone with informatization construction; 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2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(10) Enhance researches to drive the scientific development of education informatization.</a:t>
            </a:r>
            <a:endParaRPr lang="zh-CN" altLang="en-US" sz="14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83FBC5C-DDB2-4EA2-9DA1-0456AC5FBFFA}"/>
              </a:ext>
            </a:extLst>
          </p:cNvPr>
          <p:cNvSpPr txBox="1"/>
          <p:nvPr/>
        </p:nvSpPr>
        <p:spPr>
          <a:xfrm>
            <a:off x="1143000" y="3649878"/>
            <a:ext cx="301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2000" b="1" dirty="0">
                <a:solidFill>
                  <a:schemeClr val="bg1"/>
                </a:solidFill>
                <a:ea typeface="MingLiU" panose="02020509000000000000" pitchFamily="49" charset="-120"/>
              </a:rPr>
              <a:t>Promote the smart education to develop steadily</a:t>
            </a:r>
            <a:endParaRPr lang="zh-CN" altLang="en-US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="" xmlns:a16="http://schemas.microsoft.com/office/drawing/2014/main" id="{C9F71F47-BF5D-4450-A06C-75394D7B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756232" cy="1038726"/>
          </a:xfrm>
        </p:spPr>
        <p:txBody>
          <a:bodyPr rtlCol="0">
            <a:normAutofit fontScale="90000"/>
          </a:bodyPr>
          <a:lstStyle/>
          <a:p>
            <a:pPr lvl="0" rtl="0"/>
            <a:r>
              <a:rPr lang="en" sz="4000" b="1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Representative School: Shandong Experimental Junior High School</a:t>
            </a:r>
            <a:endParaRPr lang="zh-CN" altLang="zh-CN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左大括号 9">
            <a:extLst>
              <a:ext uri="{FF2B5EF4-FFF2-40B4-BE49-F238E27FC236}">
                <a16:creationId xmlns="" xmlns:a16="http://schemas.microsoft.com/office/drawing/2014/main" id="{E2E6BCB9-5535-4CA8-85DE-C18A58505A11}"/>
              </a:ext>
            </a:extLst>
          </p:cNvPr>
          <p:cNvSpPr/>
          <p:nvPr/>
        </p:nvSpPr>
        <p:spPr>
          <a:xfrm>
            <a:off x="4161428" y="1880581"/>
            <a:ext cx="342176" cy="3397731"/>
          </a:xfrm>
          <a:prstGeom prst="leftBrace">
            <a:avLst>
              <a:gd name="adj1" fmla="val 8333"/>
              <a:gd name="adj2" fmla="val 5054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86" y="673316"/>
            <a:ext cx="13243560" cy="1325563"/>
          </a:xfrm>
        </p:spPr>
        <p:txBody>
          <a:bodyPr rtlCol="0">
            <a:normAutofit/>
          </a:bodyPr>
          <a:lstStyle/>
          <a:p>
            <a:pPr rtl="0"/>
            <a:r>
              <a:rPr lang="en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I: Infrastructure and technology support</a:t>
            </a:r>
            <a:r>
              <a:rPr lang="en-US" altLang="zh-CN" sz="4000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</a:br>
            <a:endParaRPr lang="zh-CN" altLang="en-US" sz="4000" dirty="0">
              <a:latin typeface="+mn-lt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932866"/>
              </p:ext>
            </p:extLst>
          </p:nvPr>
        </p:nvGraphicFramePr>
        <p:xfrm>
          <a:off x="838200" y="1825624"/>
          <a:ext cx="10515600" cy="47375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25345">
                <a:tc gridSpan="2"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Table 3: The Achievements in “Infrastructure and technology support” of four model schools in China and Taiwan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1. Budget resources for school construction</a:t>
                      </a: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2. Smart classroom construction</a:t>
                      </a: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3. Facility Management</a:t>
                      </a:r>
                    </a:p>
                    <a:p>
                      <a:pPr rtl="0"/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1. Make the wireless internet environment for the whole school as the first priority</a:t>
                      </a: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2. Smart classroom for each class, to improve the accessibility for teachers and students</a:t>
                      </a: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3. Three-tier supporting system to address the difficulties to teachers</a:t>
                      </a:r>
                    </a:p>
                    <a:p>
                      <a:pPr rtl="0"/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1. Construction of hardware</a:t>
                      </a: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2. Construction of software</a:t>
                      </a:r>
                    </a:p>
                    <a:p>
                      <a:pPr rtl="0"/>
                      <a:r>
                        <a:rPr lang="en" sz="1600" b="1">
                          <a:latin typeface="+mn-lt"/>
                          <a:ea typeface="MingLiU" panose="02020509000000000000" pitchFamily="49" charset="-120"/>
                        </a:rPr>
                        <a:t>3. Status of facility utilization</a:t>
                      </a:r>
                    </a:p>
                    <a:p>
                      <a:pPr rtl="0"/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altLang="zh-CN" sz="16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2. Speed of facility construction</a:t>
                      </a: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3. Use and effects of the electronics book bags</a:t>
                      </a:r>
                    </a:p>
                    <a:p>
                      <a:pPr rtl="0"/>
                      <a:r>
                        <a:rPr lang="en" sz="1600" b="1" dirty="0">
                          <a:latin typeface="+mn-lt"/>
                          <a:ea typeface="MingLiU" panose="02020509000000000000" pitchFamily="49" charset="-120"/>
                        </a:rPr>
                        <a:t>4. Gradual perfection of the data system</a:t>
                      </a:r>
                    </a:p>
                    <a:p>
                      <a:pPr rtl="0"/>
                      <a:endParaRPr lang="zh-CN" altLang="en-US" sz="1600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25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5" y="365125"/>
            <a:ext cx="11072751" cy="1325563"/>
          </a:xfrm>
        </p:spPr>
        <p:txBody>
          <a:bodyPr rtlCol="0">
            <a:normAutofit/>
          </a:bodyPr>
          <a:lstStyle/>
          <a:p>
            <a:pPr lvl="0" rtl="0"/>
            <a:r>
              <a:rPr lang="en" sz="4000" b="1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Representative School: Shanghang First High School</a:t>
            </a:r>
            <a:endParaRPr lang="zh-CN" altLang="zh-CN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55467A5-09EE-409C-B36C-27078BEB439B}"/>
              </a:ext>
            </a:extLst>
          </p:cNvPr>
          <p:cNvSpPr txBox="1"/>
          <p:nvPr/>
        </p:nvSpPr>
        <p:spPr>
          <a:xfrm>
            <a:off x="789325" y="2704903"/>
            <a:ext cx="5340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400" b="1" dirty="0">
                <a:solidFill>
                  <a:schemeClr val="bg1"/>
                </a:solidFill>
                <a:ea typeface="MingLiU" panose="02020509000000000000" pitchFamily="49" charset="-120"/>
              </a:rPr>
              <a:t>1. Construction of hardware</a:t>
            </a:r>
            <a:endParaRPr lang="en-US" altLang="zh-CN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(1) Status of class facility construction</a:t>
            </a:r>
            <a:endParaRPr lang="en-US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(2) Budget source for facility construction </a:t>
            </a:r>
            <a:endParaRPr lang="en-US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(3) Speed of facility construction</a:t>
            </a:r>
            <a:endParaRPr lang="en-US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(4) Quantity of tabs allocated to students</a:t>
            </a:r>
            <a:endParaRPr lang="zh-CN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/>
            <a:endParaRPr lang="zh-CN" altLang="en-US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pic>
        <p:nvPicPr>
          <p:cNvPr id="8" name="图形 7" descr="家">
            <a:extLst>
              <a:ext uri="{FF2B5EF4-FFF2-40B4-BE49-F238E27FC236}">
                <a16:creationId xmlns="" xmlns:a16="http://schemas.microsoft.com/office/drawing/2014/main" id="{671765CA-D5C8-4979-87D9-8E6B82867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631" y="2025684"/>
            <a:ext cx="662577" cy="662577"/>
          </a:xfrm>
          <a:prstGeom prst="rect">
            <a:avLst/>
          </a:prstGeom>
        </p:spPr>
      </p:pic>
      <p:pic>
        <p:nvPicPr>
          <p:cNvPr id="11" name="图形 10" descr="Wi-Fi">
            <a:extLst>
              <a:ext uri="{FF2B5EF4-FFF2-40B4-BE49-F238E27FC236}">
                <a16:creationId xmlns="" xmlns:a16="http://schemas.microsoft.com/office/drawing/2014/main" id="{EC75322D-CB6F-4B15-B25A-A2E79CFA5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3560" y="2025684"/>
            <a:ext cx="777909" cy="7779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9E62122-57CD-4500-8A83-88010E873550}"/>
              </a:ext>
            </a:extLst>
          </p:cNvPr>
          <p:cNvSpPr txBox="1"/>
          <p:nvPr/>
        </p:nvSpPr>
        <p:spPr>
          <a:xfrm>
            <a:off x="5427023" y="2721545"/>
            <a:ext cx="7220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400" b="1" dirty="0">
                <a:solidFill>
                  <a:schemeClr val="bg1"/>
                </a:solidFill>
                <a:ea typeface="MingLiU" panose="02020509000000000000" pitchFamily="49" charset="-120"/>
              </a:rPr>
              <a:t>2. Construction of software</a:t>
            </a:r>
            <a:endParaRPr lang="en-US" altLang="zh-CN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(1) System of student management</a:t>
            </a:r>
            <a:endParaRPr lang="en-US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(2)  Assessment system for student comprehensive quality</a:t>
            </a:r>
            <a:endParaRPr lang="en-US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(3) Attendance system of teachers</a:t>
            </a:r>
            <a:endParaRPr lang="en-US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(4) Performance archive system of teachers</a:t>
            </a:r>
            <a:endParaRPr lang="zh-CN" altLang="zh-CN" sz="2000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/>
            <a:endParaRPr lang="zh-CN" altLang="en-US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526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009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n" sz="40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S: Staff development and training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</a:br>
            <a:endParaRPr lang="zh-CN" altLang="en-US" dirty="0">
              <a:latin typeface="+mn-lt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349312"/>
              </p:ext>
            </p:extLst>
          </p:nvPr>
        </p:nvGraphicFramePr>
        <p:xfrm>
          <a:off x="838200" y="1825624"/>
          <a:ext cx="10515600" cy="45241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44199">
                <a:tc gridSpan="2"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" sz="2000" b="1">
                          <a:latin typeface="+mn-lt"/>
                          <a:ea typeface="MingLiU" panose="02020509000000000000" pitchFamily="49" charset="-120"/>
                        </a:rPr>
                        <a:t>Table 4: The Achievements in “Staff development and training” of four model schools in China and Taiwan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08282">
                <a:tc>
                  <a:txBody>
                    <a:bodyPr/>
                    <a:lstStyle/>
                    <a:p>
                      <a:pPr rtl="0"/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1. Teachers may choose the stage he/she prefers at will</a:t>
                      </a: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2. Internal training in school</a:t>
                      </a: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3. External communications</a:t>
                      </a: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b="1">
                          <a:latin typeface="+mn-lt"/>
                          <a:ea typeface="MingLiU" panose="02020509000000000000" pitchFamily="49" charset="-120"/>
                        </a:rPr>
                        <a:t>1. The professional learning community of teachers is the core</a:t>
                      </a:r>
                    </a:p>
                    <a:p>
                      <a:pPr rtl="0"/>
                      <a:r>
                        <a:rPr lang="en" b="1">
                          <a:latin typeface="+mn-lt"/>
                          <a:ea typeface="MingLiU" panose="02020509000000000000" pitchFamily="49" charset="-120"/>
                        </a:rPr>
                        <a:t>2. Innovative professional development of teachers</a:t>
                      </a:r>
                    </a:p>
                    <a:p>
                      <a:pPr rtl="0"/>
                      <a:r>
                        <a:rPr lang="en" b="1">
                          <a:latin typeface="+mn-lt"/>
                          <a:ea typeface="MingLiU" panose="02020509000000000000" pitchFamily="49" charset="-120"/>
                        </a:rPr>
                        <a:t>3. Material and non material awarding system</a:t>
                      </a: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4. Development of seed teachers</a:t>
                      </a: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2. Structure the learning community of teachers</a:t>
                      </a: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3. School-based training</a:t>
                      </a: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altLang="zh-CN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1. Training to teachers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2. Training to students</a:t>
                      </a: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15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77" y="365125"/>
            <a:ext cx="11554691" cy="1325563"/>
          </a:xfrm>
        </p:spPr>
        <p:txBody>
          <a:bodyPr rtlCol="0">
            <a:normAutofit/>
          </a:bodyPr>
          <a:lstStyle/>
          <a:p>
            <a:pPr lvl="0" rtl="0"/>
            <a:r>
              <a:rPr lang="en" sz="4000" b="1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Representative School: Dayu Junior High School</a:t>
            </a:r>
            <a:endParaRPr lang="zh-CN" altLang="zh-CN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DEA0B97-183B-4B66-9450-ECACB602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968548"/>
            <a:ext cx="11554691" cy="4351338"/>
          </a:xfrm>
        </p:spPr>
        <p:txBody>
          <a:bodyPr rtlCol="0">
            <a:normAutofit/>
          </a:bodyPr>
          <a:lstStyle/>
          <a:p>
            <a:pPr marL="457200" lvl="0" rtl="0">
              <a:lnSpc>
                <a:spcPct val="100000"/>
              </a:lnSpc>
              <a:spcBef>
                <a:spcPts val="0"/>
              </a:spcBef>
            </a:pP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The company of bellwether: the principal encourages, provides, participates, and accompany the training.</a:t>
            </a: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 Sandwich-style Research and Learning Project:</a:t>
            </a:r>
            <a:endParaRPr lang="en-US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marL="457200" indent="-457200" rtl="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" sz="2400" b="1" dirty="0">
                <a:solidFill>
                  <a:schemeClr val="bg1"/>
                </a:solidFill>
                <a:ea typeface="MingLiU" panose="02020509000000000000" pitchFamily="49" charset="-120"/>
              </a:rPr>
              <a:t>Planning the research and learning, grasping the  philosophy and learning skills.</a:t>
            </a:r>
            <a:endParaRPr lang="en-US" altLang="zh-TW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marL="457200" indent="-457200" rtl="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" sz="2400" b="1" dirty="0">
                <a:solidFill>
                  <a:schemeClr val="bg1"/>
                </a:solidFill>
                <a:ea typeface="MingLiU" panose="02020509000000000000" pitchFamily="49" charset="-120"/>
              </a:rPr>
              <a:t>Teaching in person, recording the reviews, and deepening the skills</a:t>
            </a:r>
            <a:endParaRPr lang="en-US" altLang="zh-TW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marL="457200" indent="-457200" rtl="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" sz="2400" b="1" dirty="0">
                <a:solidFill>
                  <a:schemeClr val="bg1"/>
                </a:solidFill>
                <a:ea typeface="MingLiU" panose="02020509000000000000" pitchFamily="49" charset="-120"/>
              </a:rPr>
              <a:t>Recurrent education, clarification of philosophy, enhancement of self-confidence.</a:t>
            </a:r>
            <a:endParaRPr lang="en-US" altLang="zh-TW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marL="457200" lvl="0" rtl="0">
              <a:lnSpc>
                <a:spcPct val="100000"/>
              </a:lnSpc>
            </a:pP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Learning→Sharing→Practicing→Presenting: the continuous cycle</a:t>
            </a:r>
            <a:r>
              <a:rPr lang="en" sz="2400" b="1" dirty="0">
                <a:solidFill>
                  <a:schemeClr val="bg1"/>
                </a:solidFill>
                <a:ea typeface="MingLiU" panose="02020509000000000000" pitchFamily="49" charset="-120"/>
              </a:rPr>
              <a:t> to accept the smart classroom teaching model.</a:t>
            </a:r>
            <a:endParaRPr lang="zh-TW" altLang="zh-CN" sz="2400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/>
            <a:endParaRPr lang="zh-CN" altLang="en-US" sz="24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96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65D9-DBD4-4CA3-B88D-61A69154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384"/>
            <a:ext cx="11029749" cy="1325563"/>
          </a:xfrm>
        </p:spPr>
        <p:txBody>
          <a:bodyPr rtlCol="0">
            <a:normAutofit/>
          </a:bodyPr>
          <a:lstStyle/>
          <a:p>
            <a:pPr rtl="0"/>
            <a:r>
              <a:rPr lang="en" sz="40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A: Assessment, Evaluation, and research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</a:br>
            <a:endParaRPr lang="zh-CN" altLang="en-US" dirty="0">
              <a:latin typeface="+mn-lt"/>
              <a:ea typeface="MingLiU" panose="02020509000000000000" pitchFamily="49" charset="-12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="" xmlns:a16="http://schemas.microsoft.com/office/drawing/2014/main" id="{EE059263-1A80-46E5-BFC7-0A87F599F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983162"/>
              </p:ext>
            </p:extLst>
          </p:nvPr>
        </p:nvGraphicFramePr>
        <p:xfrm>
          <a:off x="838200" y="1825624"/>
          <a:ext cx="10515600" cy="45677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9540">
                  <a:extLst>
                    <a:ext uri="{9D8B030D-6E8A-4147-A177-3AD203B41FA5}">
                      <a16:colId xmlns="" xmlns:a16="http://schemas.microsoft.com/office/drawing/2014/main" val="1716850668"/>
                    </a:ext>
                  </a:extLst>
                </a:gridCol>
                <a:gridCol w="5396060">
                  <a:extLst>
                    <a:ext uri="{9D8B030D-6E8A-4147-A177-3AD203B41FA5}">
                      <a16:colId xmlns="" xmlns:a16="http://schemas.microsoft.com/office/drawing/2014/main" val="1486428752"/>
                    </a:ext>
                  </a:extLst>
                </a:gridCol>
              </a:tblGrid>
              <a:tr h="625345">
                <a:tc gridSpan="2"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" sz="2000" b="1" dirty="0">
                          <a:latin typeface="+mn-lt"/>
                          <a:ea typeface="MingLiU" panose="02020509000000000000" pitchFamily="49" charset="-120"/>
                        </a:rPr>
                        <a:t>Table 4: The Achievements in “Assessment, Evaluation, and research” of four model schools in China and Taiwan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1996469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endParaRPr lang="en-US" altLang="zh-CN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1. Teacher Assessment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2. Student Assessment</a:t>
                      </a:r>
                      <a:endParaRPr lang="en-US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altLang="zh-CN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1. Project Assessment</a:t>
                      </a:r>
                      <a:endParaRPr lang="zh-CN" altLang="en-US" sz="12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2. System Assessment</a:t>
                      </a:r>
                      <a:endParaRPr lang="zh-CN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3. Performance Assessment</a:t>
                      </a:r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94642"/>
                  </a:ext>
                </a:extLst>
              </a:tr>
              <a:tr h="1780977">
                <a:tc>
                  <a:txBody>
                    <a:bodyPr/>
                    <a:lstStyle/>
                    <a:p>
                      <a:pPr rtl="0"/>
                      <a:endParaRPr lang="en-US" altLang="zh-CN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1. Review the application of classroom models of a teacher</a:t>
                      </a: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2. Review the facility utilization of a teacher</a:t>
                      </a:r>
                    </a:p>
                    <a:p>
                      <a:pPr rtl="0"/>
                      <a:r>
                        <a:rPr lang="en" sz="1800" b="1">
                          <a:latin typeface="+mn-lt"/>
                          <a:ea typeface="MingLiU" panose="02020509000000000000" pitchFamily="49" charset="-120"/>
                        </a:rPr>
                        <a:t>3. Develop a well-rounded awarding mechanism</a:t>
                      </a: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en-US" altLang="zh-CN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1. Assessment to school</a:t>
                      </a:r>
                      <a:endParaRPr lang="zh-CN" altLang="en-US" sz="12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2. Assessment to teachers</a:t>
                      </a:r>
                      <a:endParaRPr lang="zh-CN" altLang="zh-CN" sz="1800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r>
                        <a:rPr lang="en" sz="1800" b="1" dirty="0">
                          <a:latin typeface="+mn-lt"/>
                          <a:ea typeface="MingLiU" panose="02020509000000000000" pitchFamily="49" charset="-120"/>
                        </a:rPr>
                        <a:t>3. Assessment to students</a:t>
                      </a:r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  <a:p>
                      <a:pPr rtl="0"/>
                      <a:endParaRPr lang="zh-CN" altLang="en-US" b="1" dirty="0">
                        <a:latin typeface="+mn-lt"/>
                        <a:ea typeface="MingLiU" panose="020205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7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6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n" sz="4000" b="1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Representative School: Shanghang First High School</a:t>
            </a:r>
            <a:endParaRPr lang="zh-CN" altLang="zh-CN" sz="4000" b="1" dirty="0">
              <a:solidFill>
                <a:schemeClr val="bg1"/>
              </a:solidFill>
              <a:latin typeface="+mn-lt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6ECB198-0729-4DC0-8853-C0233CE98641}"/>
              </a:ext>
            </a:extLst>
          </p:cNvPr>
          <p:cNvSpPr txBox="1"/>
          <p:nvPr/>
        </p:nvSpPr>
        <p:spPr>
          <a:xfrm>
            <a:off x="4926660" y="2449203"/>
            <a:ext cx="641267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(1) Review the application of classroom models of a teacher through qualification class</a:t>
            </a:r>
          </a:p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(2) Review the facility utilization of a teacher through optimal class</a:t>
            </a:r>
          </a:p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(3) The curriculum preparation group opens class for inspection</a:t>
            </a:r>
          </a:p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(4) Administrative officials listen to classes randomly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="" xmlns:a16="http://schemas.microsoft.com/office/drawing/2014/main" id="{DF3C1A1F-5780-4FE3-B5DF-98830E9B9841}"/>
              </a:ext>
            </a:extLst>
          </p:cNvPr>
          <p:cNvSpPr/>
          <p:nvPr/>
        </p:nvSpPr>
        <p:spPr>
          <a:xfrm>
            <a:off x="4358089" y="2505962"/>
            <a:ext cx="363222" cy="226746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zh-CN" altLang="en-US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pic>
        <p:nvPicPr>
          <p:cNvPr id="12" name="图形 11" descr="戏院">
            <a:extLst>
              <a:ext uri="{FF2B5EF4-FFF2-40B4-BE49-F238E27FC236}">
                <a16:creationId xmlns="" xmlns:a16="http://schemas.microsoft.com/office/drawing/2014/main" id="{D60BFC74-8FBF-4C7D-86F7-DD7CD90CB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0738" y="2772386"/>
            <a:ext cx="738325" cy="7383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751E297-DDBA-457E-88A8-34BB46B4D0AB}"/>
              </a:ext>
            </a:extLst>
          </p:cNvPr>
          <p:cNvSpPr txBox="1"/>
          <p:nvPr/>
        </p:nvSpPr>
        <p:spPr>
          <a:xfrm>
            <a:off x="838200" y="3639692"/>
            <a:ext cx="415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b="1" dirty="0">
                <a:solidFill>
                  <a:schemeClr val="bg1"/>
                </a:solidFill>
                <a:ea typeface="MingLiU" panose="02020509000000000000" pitchFamily="49" charset="-120"/>
              </a:rPr>
              <a:t>1. Review the classroom of a teacher</a:t>
            </a:r>
            <a:endParaRPr lang="en-US" altLang="zh-CN" b="1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/>
            <a:r>
              <a:rPr lang="en" b="1" dirty="0">
                <a:solidFill>
                  <a:schemeClr val="bg1"/>
                </a:solidFill>
                <a:ea typeface="MingLiU" panose="02020509000000000000" pitchFamily="49" charset="-120"/>
              </a:rPr>
              <a:t>    Status of model Application</a:t>
            </a:r>
            <a:endParaRPr lang="zh-CN" altLang="zh-CN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9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B664BC83-40F8-4A1A-80EF-4222141B39DF}"/>
              </a:ext>
            </a:extLst>
          </p:cNvPr>
          <p:cNvSpPr txBox="1">
            <a:spLocks/>
          </p:cNvSpPr>
          <p:nvPr/>
        </p:nvSpPr>
        <p:spPr>
          <a:xfrm>
            <a:off x="6665495" y="1371600"/>
            <a:ext cx="4899258" cy="345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60000"/>
              </a:lnSpc>
            </a:pP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A study of Dr. Chang, I-Hua, Chairperson of Taiwan Technology Leadership and Instructional Technology Development Association 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suggests that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there are 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five dimentions of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technology 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leadership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in school, which he calls </a:t>
            </a:r>
            <a:r>
              <a:rPr lang="en" sz="1600" b="1" dirty="0">
                <a:solidFill>
                  <a:schemeClr val="bg1"/>
                </a:solidFill>
                <a:ea typeface="MingLiU" panose="02020509000000000000" pitchFamily="49" charset="-120"/>
              </a:rPr>
              <a:t>“</a:t>
            </a:r>
            <a:r>
              <a:rPr lang="en" sz="1600" b="1" dirty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i-VISA </a:t>
            </a:r>
            <a:r>
              <a:rPr lang="en" sz="1600" b="1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Model</a:t>
            </a:r>
            <a:r>
              <a:rPr lang="en" sz="1600" b="1" dirty="0">
                <a:solidFill>
                  <a:schemeClr val="bg1"/>
                </a:solidFill>
                <a:ea typeface="MingLiU" panose="02020509000000000000" pitchFamily="49" charset="-120"/>
              </a:rPr>
              <a:t>” </a:t>
            </a:r>
            <a:r>
              <a:rPr lang="en" sz="1600" b="1" dirty="0" smtClean="0">
                <a:solidFill>
                  <a:schemeClr val="bg1"/>
                </a:solidFill>
                <a:ea typeface="MingLiU" panose="02020509000000000000" pitchFamily="49" charset="-120"/>
              </a:rPr>
              <a:t>.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 </a:t>
            </a:r>
          </a:p>
          <a:p>
            <a:pPr rtl="0">
              <a:lnSpc>
                <a:spcPct val="160000"/>
              </a:lnSpc>
            </a:pP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The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following 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presentations cites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the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i-VISA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 model to explain the key elements of 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a school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leader during the progress of the 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smarter </a:t>
            </a: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school </a:t>
            </a:r>
            <a:r>
              <a:rPr lang="en" sz="1600" dirty="0" smtClean="0">
                <a:solidFill>
                  <a:schemeClr val="bg1"/>
                </a:solidFill>
                <a:ea typeface="MingLiU" panose="02020509000000000000" pitchFamily="49" charset="-120"/>
              </a:rPr>
              <a:t>development</a:t>
            </a:r>
            <a:endParaRPr lang="en-US" altLang="zh-CN" sz="16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pic>
        <p:nvPicPr>
          <p:cNvPr id="4" name="内容占位符 8">
            <a:extLst>
              <a:ext uri="{FF2B5EF4-FFF2-40B4-BE49-F238E27FC236}">
                <a16:creationId xmlns="" xmlns:a16="http://schemas.microsoft.com/office/drawing/2014/main" id="{A4D640B9-34F4-46B6-A6C8-4D2B548FD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4" y="905132"/>
            <a:ext cx="5216090" cy="49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n" sz="4000" b="1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Representative School: Shanghang First High School</a:t>
            </a:r>
            <a:endParaRPr lang="zh-CN" altLang="zh-CN" sz="4000" b="1" dirty="0">
              <a:solidFill>
                <a:schemeClr val="bg1"/>
              </a:solidFill>
              <a:latin typeface="+mn-lt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6ECB198-0729-4DC0-8853-C0233CE98641}"/>
              </a:ext>
            </a:extLst>
          </p:cNvPr>
          <p:cNvSpPr txBox="1"/>
          <p:nvPr/>
        </p:nvSpPr>
        <p:spPr>
          <a:xfrm>
            <a:off x="4891117" y="2433401"/>
            <a:ext cx="69485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(1) not mandatory to senior teachers, and respect their wills more</a:t>
            </a:r>
            <a:endParaRPr lang="zh-CN" altLang="zh-CN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(2) every young and mid-aged teacher is required to pass the qualification inspection</a:t>
            </a:r>
            <a:endParaRPr lang="zh-CN" altLang="zh-CN" dirty="0">
              <a:solidFill>
                <a:schemeClr val="bg1"/>
              </a:solidFill>
              <a:ea typeface="MingLiU" panose="02020509000000000000" pitchFamily="49" charset="-120"/>
            </a:endParaRPr>
          </a:p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(3) The qualification inspection in the teaching research group</a:t>
            </a:r>
          </a:p>
          <a:p>
            <a:pPr rtl="0">
              <a:lnSpc>
                <a:spcPct val="150000"/>
              </a:lnSpc>
            </a:pP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(4) Sample the teachers for inspection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="" xmlns:a16="http://schemas.microsoft.com/office/drawing/2014/main" id="{DF3C1A1F-5780-4FE3-B5DF-98830E9B9841}"/>
              </a:ext>
            </a:extLst>
          </p:cNvPr>
          <p:cNvSpPr/>
          <p:nvPr/>
        </p:nvSpPr>
        <p:spPr>
          <a:xfrm>
            <a:off x="4355667" y="2570280"/>
            <a:ext cx="338891" cy="217144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zh-CN" altLang="en-US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pic>
        <p:nvPicPr>
          <p:cNvPr id="8" name="图形 7" descr="核对清单">
            <a:extLst>
              <a:ext uri="{FF2B5EF4-FFF2-40B4-BE49-F238E27FC236}">
                <a16:creationId xmlns="" xmlns:a16="http://schemas.microsoft.com/office/drawing/2014/main" id="{94CE6478-4413-486B-B682-65FED3A0F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3619" y="2794481"/>
            <a:ext cx="793082" cy="7930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47AFF0F-AA03-40A2-8E39-CF80679FADEA}"/>
              </a:ext>
            </a:extLst>
          </p:cNvPr>
          <p:cNvSpPr txBox="1"/>
          <p:nvPr/>
        </p:nvSpPr>
        <p:spPr>
          <a:xfrm>
            <a:off x="2033624" y="3656002"/>
            <a:ext cx="249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>
              <a:defRPr b="1">
                <a:solidFill>
                  <a:schemeClr val="bg1"/>
                </a:solidFill>
                <a:ea typeface="MingLiU" panose="02020509000000000000" pitchFamily="49" charset="-120"/>
              </a:defRPr>
            </a:lvl1pPr>
          </a:lstStyle>
          <a:p>
            <a:r>
              <a:rPr lang="en" dirty="0"/>
              <a:t>2. Review Teachers’ </a:t>
            </a:r>
          </a:p>
          <a:p>
            <a:r>
              <a:rPr lang="en" dirty="0"/>
              <a:t>facility utilization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436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0B12DE-3EA0-4B58-914B-A2B3A92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n" sz="4000" b="1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Representative School: Shanghang First High School</a:t>
            </a:r>
            <a:endParaRPr lang="zh-CN" altLang="zh-CN" sz="4000" b="1" dirty="0">
              <a:solidFill>
                <a:schemeClr val="bg1"/>
              </a:solidFill>
              <a:latin typeface="+mn-lt"/>
              <a:ea typeface="MingLiU" panose="02020509000000000000" pitchFamily="49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6ECB198-0729-4DC0-8853-C0233CE98641}"/>
              </a:ext>
            </a:extLst>
          </p:cNvPr>
          <p:cNvSpPr txBox="1"/>
          <p:nvPr/>
        </p:nvSpPr>
        <p:spPr>
          <a:xfrm>
            <a:off x="4905494" y="2567806"/>
            <a:ext cx="7017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(1) Establish a fund to award teaching and learning</a:t>
            </a:r>
          </a:p>
          <a:p>
            <a:pPr rtl="0">
              <a:lnSpc>
                <a:spcPct val="15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(2) Raise the performance compensation</a:t>
            </a:r>
          </a:p>
          <a:p>
            <a:pPr rtl="0">
              <a:lnSpc>
                <a:spcPct val="15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(3) Awards for competition of teaching outcomes</a:t>
            </a:r>
          </a:p>
          <a:p>
            <a:pPr rtl="0">
              <a:lnSpc>
                <a:spcPct val="150000"/>
              </a:lnSpc>
            </a:pPr>
            <a:endParaRPr lang="zh-CN" altLang="zh-CN" sz="24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="" xmlns:a16="http://schemas.microsoft.com/office/drawing/2014/main" id="{DF3C1A1F-5780-4FE3-B5DF-98830E9B9841}"/>
              </a:ext>
            </a:extLst>
          </p:cNvPr>
          <p:cNvSpPr/>
          <p:nvPr/>
        </p:nvSpPr>
        <p:spPr>
          <a:xfrm>
            <a:off x="4378390" y="2652005"/>
            <a:ext cx="274777" cy="161202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zh-CN" altLang="en-US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pic>
        <p:nvPicPr>
          <p:cNvPr id="10" name="图形 9" descr="笑脸，没有填充">
            <a:extLst>
              <a:ext uri="{FF2B5EF4-FFF2-40B4-BE49-F238E27FC236}">
                <a16:creationId xmlns="" xmlns:a16="http://schemas.microsoft.com/office/drawing/2014/main" id="{BFE8042E-94EB-4184-9997-A4FB8DBC2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8098" y="2652005"/>
            <a:ext cx="914400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700A3E8-1E3E-4A9C-8E26-70AD60881C0B}"/>
              </a:ext>
            </a:extLst>
          </p:cNvPr>
          <p:cNvSpPr txBox="1"/>
          <p:nvPr/>
        </p:nvSpPr>
        <p:spPr>
          <a:xfrm>
            <a:off x="1710047" y="3566405"/>
            <a:ext cx="280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>
              <a:defRPr b="1">
                <a:solidFill>
                  <a:schemeClr val="bg1"/>
                </a:solidFill>
                <a:ea typeface="MingLiU" panose="02020509000000000000" pitchFamily="49" charset="-120"/>
              </a:defRPr>
            </a:lvl1pPr>
          </a:lstStyle>
          <a:p>
            <a:r>
              <a:rPr lang="en" dirty="0"/>
              <a:t>3. Develop a well-rounded </a:t>
            </a:r>
            <a:endParaRPr lang="en-US" altLang="zh-CN" dirty="0"/>
          </a:p>
          <a:p>
            <a:r>
              <a:rPr lang="en" dirty="0"/>
              <a:t>  awarding mechanism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05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F8061A-A15B-41A0-9F9A-C047EDB9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1090695"/>
          </a:xfrm>
        </p:spPr>
        <p:txBody>
          <a:bodyPr rtlCol="0">
            <a:normAutofit fontScale="90000"/>
          </a:bodyPr>
          <a:lstStyle/>
          <a:p>
            <a:pPr rtl="0"/>
            <a:r>
              <a:rPr lang="e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  <a:cs typeface="Times New Roman" panose="02020603050405020304" pitchFamily="18" charset="0"/>
              </a:rPr>
              <a:t>Myths met in the practice of i-VISA</a:t>
            </a:r>
            <a:r>
              <a:rPr lang="en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model in school?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66B6BB1-7953-40D2-9678-E6BA9ACE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95" y="1628678"/>
            <a:ext cx="10515600" cy="4086330"/>
          </a:xfrm>
        </p:spPr>
        <p:txBody>
          <a:bodyPr rtlCol="0">
            <a:normAutofit fontScale="62500" lnSpcReduction="20000"/>
          </a:bodyPr>
          <a:lstStyle/>
          <a:p>
            <a:pPr rtl="0">
              <a:lnSpc>
                <a:spcPct val="16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1. School misunderstands the “assessment and research” as “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MingLiU" panose="02020509000000000000" pitchFamily="49" charset="-120"/>
              </a:rPr>
              <a:t>Assessment of Professional Development for Teachers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,” and think the assessment is the evaluation to the teaching performance to teachers, in order to promote the reflections of teachers and evaluate the teaching performance.</a:t>
            </a:r>
          </a:p>
          <a:p>
            <a:pPr rtl="0">
              <a:lnSpc>
                <a:spcPct val="16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2.School misunderstands the “assessment and research” as “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MingLiU" panose="02020509000000000000" pitchFamily="49" charset="-120"/>
              </a:rPr>
              <a:t>Assessment of School Affairs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,” and the assessment becomes the measure to review the performance of a school.</a:t>
            </a:r>
          </a:p>
          <a:p>
            <a:pPr rtl="0">
              <a:lnSpc>
                <a:spcPct val="16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3. Some schools think the technology leadership may raise the concerns of parents regarding the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MingLiU" panose="02020509000000000000" pitchFamily="49" charset="-120"/>
              </a:rPr>
              <a:t> learning performance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 of students.</a:t>
            </a:r>
          </a:p>
          <a:p>
            <a:pPr rtl="0">
              <a:lnSpc>
                <a:spcPct val="16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4. Most of schools divide the assessments to internal and external, and emphasizing the internal assessment in the schools over the participation of 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MingLiU" panose="02020509000000000000" pitchFamily="49" charset="-120"/>
              </a:rPr>
              <a:t>external assessment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. </a:t>
            </a:r>
          </a:p>
          <a:p>
            <a:pPr rtl="0">
              <a:lnSpc>
                <a:spcPct val="16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5. Some schools 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MingLiU" panose="02020509000000000000" pitchFamily="49" charset="-120"/>
              </a:rPr>
              <a:t>make fewer efforts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 regarding assessment and research, and this need to be improved.</a:t>
            </a:r>
          </a:p>
        </p:txBody>
      </p:sp>
    </p:spTree>
    <p:extLst>
      <p:ext uri="{BB962C8B-B14F-4D97-AF65-F5344CB8AC3E}">
        <p14:creationId xmlns:p14="http://schemas.microsoft.com/office/powerpoint/2010/main" val="128115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F8061A-A15B-41A0-9F9A-C047EDB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>
                <a:solidFill>
                  <a:schemeClr val="bg1"/>
                </a:solidFill>
                <a:latin typeface="+mn-lt"/>
                <a:ea typeface="MingLiU" panose="02020509000000000000" pitchFamily="49" charset="-120"/>
                <a:cs typeface="Times New Roman" panose="02020603050405020304" pitchFamily="18" charset="0"/>
              </a:rPr>
              <a:t>Myths met in the practice of i-VISA</a:t>
            </a:r>
            <a:r>
              <a:rPr lang="en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model in school?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66B6BB1-7953-40D2-9678-E6BA9ACE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881"/>
            <a:ext cx="10515600" cy="4351338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en">
                <a:solidFill>
                  <a:schemeClr val="bg1"/>
                </a:solidFill>
                <a:ea typeface="MingLiU" panose="02020509000000000000" pitchFamily="49" charset="-120"/>
              </a:rPr>
              <a:t>According to the explanation of ISTE regarding “assessment and evaluation,” as the following: </a:t>
            </a:r>
            <a:r>
              <a:rPr lang="en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(Williamson &amp; Redish, 2009, p.6): Educational technology leaders communicate research on the use of technology to implement effective assessment and evaluation strategies.</a:t>
            </a:r>
          </a:p>
          <a:p>
            <a:pPr rtl="0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33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8" y="1671835"/>
            <a:ext cx="10515600" cy="435133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">
                <a:solidFill>
                  <a:schemeClr val="bg1"/>
                </a:solidFill>
                <a:cs typeface="Times New Roman" panose="02020603050405020304" pitchFamily="18" charset="0"/>
              </a:rPr>
              <a:t>Williamson and Redish (2009) indicate that the technology leadership standards for assessment and evaluation including the following (p.90):</a:t>
            </a:r>
          </a:p>
          <a:p>
            <a:pPr rtl="0"/>
            <a:r>
              <a:rPr lang="en" sz="3300">
                <a:solidFill>
                  <a:schemeClr val="bg1"/>
                </a:solidFill>
                <a:cs typeface="Times New Roman" panose="02020603050405020304" pitchFamily="18" charset="0"/>
              </a:rPr>
              <a:t>1. Apply technology in assessing student learning of subject matter using variety of assessment techniques.</a:t>
            </a:r>
            <a:r>
              <a:rPr lang="en-US" altLang="zh-CN" sz="33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33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" sz="3300">
                <a:solidFill>
                  <a:schemeClr val="bg1"/>
                </a:solidFill>
                <a:cs typeface="Times New Roman" panose="02020603050405020304" pitchFamily="18" charset="0"/>
              </a:rPr>
              <a:t>1-1 Facilitate the development of a variety of techniques to use technology to assess student learning of subject matter.</a:t>
            </a:r>
            <a:r>
              <a:rPr lang="en-US" altLang="zh-CN" sz="33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33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" sz="3300">
                <a:solidFill>
                  <a:schemeClr val="bg1"/>
                </a:solidFill>
                <a:cs typeface="Times New Roman" panose="02020603050405020304" pitchFamily="18" charset="0"/>
              </a:rPr>
              <a:t>1-2 Provide technology resource for assessment and evaluation of artifacts and data.</a:t>
            </a:r>
          </a:p>
          <a:p>
            <a:pPr rtl="0"/>
            <a:endParaRPr lang="zh-CN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5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709"/>
            <a:ext cx="10515600" cy="4351338"/>
          </a:xfrm>
        </p:spPr>
        <p:txBody>
          <a:bodyPr rtlCol="0">
            <a:normAutofit/>
          </a:bodyPr>
          <a:lstStyle/>
          <a:p>
            <a:pPr rtl="0"/>
            <a:r>
              <a:rPr lang="en" sz="3300">
                <a:solidFill>
                  <a:schemeClr val="bg1"/>
                </a:solidFill>
                <a:cs typeface="Times New Roman" panose="02020603050405020304" pitchFamily="18" charset="0"/>
              </a:rPr>
              <a:t>2. Use technology resources to collect and analyze data, interpret results, and communicate findings to improve instructional practice and maximize student learning.</a:t>
            </a:r>
            <a:r>
              <a:rPr lang="en-US" altLang="zh-CN" sz="33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33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" sz="3300">
                <a:solidFill>
                  <a:schemeClr val="bg1"/>
                </a:solidFill>
                <a:cs typeface="Times New Roman" panose="02020603050405020304" pitchFamily="18" charset="0"/>
              </a:rPr>
              <a:t>2-1 Identify and procure technology resources to aid in analysis and interpretation of data.</a:t>
            </a:r>
          </a:p>
          <a:p>
            <a:pPr rtl="0"/>
            <a:endParaRPr lang="zh-CN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4677B819-9636-45D3-BBEC-267EC8C5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CN" alt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731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00CEF2E-1298-470C-A883-BF0AE55A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89" y="1084082"/>
            <a:ext cx="10515600" cy="4894917"/>
          </a:xfrm>
        </p:spPr>
        <p:txBody>
          <a:bodyPr rtlCol="0">
            <a:normAutofit/>
          </a:bodyPr>
          <a:lstStyle/>
          <a:p>
            <a:pPr rtl="0"/>
            <a:r>
              <a:rPr lang="en" sz="3000">
                <a:solidFill>
                  <a:schemeClr val="bg1"/>
                </a:solidFill>
                <a:cs typeface="Times New Roman" panose="02020603050405020304" pitchFamily="18" charset="0"/>
              </a:rPr>
              <a:t>3. Apply multiple methods of evaluation to determine students’ appropriate use of technology resources for learning, communication, and productivity.</a:t>
            </a:r>
            <a:r>
              <a:rPr lang="en-US" altLang="zh-CN" sz="30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" sz="3000">
                <a:solidFill>
                  <a:schemeClr val="bg1"/>
                </a:solidFill>
                <a:cs typeface="Times New Roman" panose="02020603050405020304" pitchFamily="18" charset="0"/>
              </a:rPr>
              <a:t>3-1 Design strategies and methods for evaluating the effectiveness of technology resources for learning, communication, and productivity.</a:t>
            </a:r>
            <a:r>
              <a:rPr lang="en-US" altLang="zh-CN" sz="30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3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" sz="3000">
                <a:solidFill>
                  <a:schemeClr val="bg1"/>
                </a:solidFill>
                <a:cs typeface="Times New Roman" panose="02020603050405020304" pitchFamily="18" charset="0"/>
              </a:rPr>
              <a:t>3-2 Conduct a research project that includes evaluating the use of a specific technology in a PK-12 environment.</a:t>
            </a:r>
            <a:endParaRPr lang="en-US" altLang="zh-CN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rtl="0"/>
            <a:r>
              <a:rPr lang="en" sz="2000">
                <a:solidFill>
                  <a:schemeClr val="bg1"/>
                </a:solidFill>
                <a:cs typeface="Times New Roman" panose="02020603050405020304" pitchFamily="18" charset="0"/>
              </a:rPr>
              <a:t>Reference:</a:t>
            </a:r>
            <a:r>
              <a:rPr lang="en-US" altLang="zh-CN" sz="20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" sz="2000">
                <a:solidFill>
                  <a:schemeClr val="bg1"/>
                </a:solidFill>
                <a:cs typeface="Times New Roman" panose="02020603050405020304" pitchFamily="18" charset="0"/>
              </a:rPr>
              <a:t>Williamson, J., &amp; Redish, T. (2009). ISTE’s technology facilitation and leadership standards. Washington, DC: International Society for Technology in Education.</a:t>
            </a:r>
          </a:p>
          <a:p>
            <a:pPr rtl="0"/>
            <a:endParaRPr lang="zh-CN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53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8ADFF6-4EFB-4901-8ED2-38968B7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127" y="348791"/>
            <a:ext cx="9966960" cy="3459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6600" dirty="0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Thank you !</a:t>
            </a:r>
            <a:endParaRPr lang="zh-CN" altLang="en-US" sz="6600" dirty="0">
              <a:solidFill>
                <a:schemeClr val="accent1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56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3" y="1293555"/>
            <a:ext cx="10943122" cy="4277066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lnSpc>
                <a:spcPct val="135000"/>
              </a:lnSpc>
              <a:buNone/>
            </a:pPr>
            <a:r>
              <a:rPr lang="en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: </a:t>
            </a:r>
            <a:r>
              <a:rPr lang="e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Interpersonal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and communication skills</a:t>
            </a: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1800" dirty="0">
                <a:solidFill>
                  <a:schemeClr val="bg1"/>
                </a:solidFill>
                <a:ea typeface="MingLiU" panose="02020509000000000000" pitchFamily="49" charset="-120"/>
              </a:rPr>
              <a:t>   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A leader shall be the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“mentor”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and “motivator” in a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school. During the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development processes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of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a 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 development,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the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whole school must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reach a consensus and have the same goal by a leader. Through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the cooperation among the administrative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teams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and teachers, the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goal can be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achieved. During the cooperation, conflicts are unavoidable;  obstacles and setbacks may also occur during the implementation. The leader shall be a motivator at these moments to help the organization and the project run smoothly.</a:t>
            </a:r>
            <a:r>
              <a:rPr lang="en" sz="1800" dirty="0">
                <a:solidFill>
                  <a:schemeClr val="bg1"/>
                </a:solidFill>
                <a:ea typeface="MingLiU" panose="02020509000000000000" pitchFamily="49" charset="-120"/>
              </a:rPr>
              <a:t>　</a:t>
            </a:r>
            <a:r>
              <a:rPr lang="en-US" altLang="zh-CN" sz="18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V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: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Vision, planning and management</a:t>
            </a: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8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1800" dirty="0">
                <a:solidFill>
                  <a:schemeClr val="bg1"/>
                </a:solidFill>
                <a:ea typeface="MingLiU" panose="02020509000000000000" pitchFamily="49" charset="-120"/>
              </a:rPr>
              <a:t>   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A leader shall be the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“Captain for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direction,”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“Leader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for trends,” and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“Founder of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project; ” these are the essential tasks of a leader in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a 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 development. There are many aspects of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education. A leader shall weight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on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internal and external factors of an organization, establish the vision of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 development, urge the formation of related projects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, and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implement the leading plan, until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harvesting the results in final stage and implement on each stage again.</a:t>
            </a:r>
            <a:r>
              <a:rPr lang="en-US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 </a:t>
            </a:r>
            <a:endParaRPr lang="zh-CN" altLang="en-US" sz="18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05E28EA0-820C-40B3-A94D-5513A2FA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696"/>
          </a:xfrm>
        </p:spPr>
        <p:txBody>
          <a:bodyPr rtlCol="0"/>
          <a:lstStyle/>
          <a:p>
            <a:pPr rtl="0"/>
            <a:r>
              <a:rPr lang="en-US" altLang="zh-TW" dirty="0">
                <a:solidFill>
                  <a:schemeClr val="bg1"/>
                </a:solidFill>
              </a:rPr>
              <a:t>What is </a:t>
            </a:r>
            <a:r>
              <a:rPr lang="en-US" altLang="zh-TW" dirty="0" err="1">
                <a:solidFill>
                  <a:schemeClr val="bg1"/>
                </a:solidFill>
              </a:rPr>
              <a:t>i</a:t>
            </a:r>
            <a:r>
              <a:rPr lang="en-US" altLang="zh-TW" dirty="0">
                <a:solidFill>
                  <a:schemeClr val="bg1"/>
                </a:solidFill>
              </a:rPr>
              <a:t>-VISA?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987"/>
            <a:ext cx="10515600" cy="4120382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e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I</a:t>
            </a:r>
            <a:r>
              <a:rPr lang="e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: </a:t>
            </a:r>
            <a:r>
              <a:rPr lang="e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Infrastructure and technology support</a:t>
            </a:r>
            <a:r>
              <a:rPr lang="e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   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A leader in a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 shall be a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“Coordinator of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resources.” As the leader of a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school, he/she not only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coordinates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the resources inside the school, but also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work for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external resources to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speed up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the development of the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school.</a:t>
            </a:r>
            <a: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　</a:t>
            </a:r>
            <a: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S</a:t>
            </a:r>
            <a:r>
              <a:rPr lang="e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: </a:t>
            </a:r>
            <a:r>
              <a:rPr lang="e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Staff development and training</a:t>
            </a:r>
            <a:r>
              <a:rPr lang="e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   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The core of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 development is the innovation of classrooms. Except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of building technical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equipment actively, it is more important for the school leaders to support the professional development of teachers. Other than providing the necessary time, curriculums and budgets for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teachers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to develop professionally, the system and culture of the continuous professional development for teachers are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important to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be built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.</a:t>
            </a:r>
            <a:endParaRPr lang="zh-CN" altLang="en-US" sz="16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472748D9-2DA7-4727-8B8C-ADCB7290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 rtlCol="0"/>
          <a:lstStyle/>
          <a:p>
            <a:r>
              <a:rPr lang="en-US" altLang="zh-TW" dirty="0">
                <a:solidFill>
                  <a:schemeClr val="bg1"/>
                </a:solidFill>
              </a:rPr>
              <a:t>What is </a:t>
            </a:r>
            <a:r>
              <a:rPr lang="en-US" altLang="zh-TW" dirty="0" err="1">
                <a:solidFill>
                  <a:schemeClr val="bg1"/>
                </a:solidFill>
              </a:rPr>
              <a:t>i</a:t>
            </a:r>
            <a:r>
              <a:rPr lang="en-US" altLang="zh-TW" dirty="0">
                <a:solidFill>
                  <a:schemeClr val="bg1"/>
                </a:solidFill>
              </a:rPr>
              <a:t>-VISA?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00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29" y="1655064"/>
            <a:ext cx="10515600" cy="3759148"/>
          </a:xfrm>
        </p:spPr>
        <p:txBody>
          <a:bodyPr rtlCol="0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A</a:t>
            </a: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: </a:t>
            </a: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Assessment, Evaluation, and Research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r>
              <a:rPr lang="en" sz="1600" dirty="0">
                <a:solidFill>
                  <a:schemeClr val="bg1"/>
                </a:solidFill>
                <a:ea typeface="MingLiU" panose="02020509000000000000" pitchFamily="49" charset="-120"/>
              </a:rPr>
              <a:t>　　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The assessment, evaluation, and research can be originated from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school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, or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made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by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external organizations.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There may be several dimensions of the evaluation for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a smarter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school: assess the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managing leve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and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outcomes in “applying technology effectively” of the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faculty;  assess the outcome of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implementing technology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from the view of cost-effectiveness;  assess the related projects of the school;  or assess the application of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technology in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teaching by referring the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experiences of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other schools in the same </a:t>
            </a:r>
            <a:r>
              <a:rPr lang="en" sz="2000" dirty="0" smtClean="0">
                <a:solidFill>
                  <a:schemeClr val="bg1"/>
                </a:solidFill>
                <a:ea typeface="MingLiU" panose="02020509000000000000" pitchFamily="49" charset="-120"/>
              </a:rPr>
              <a:t>districts. </a:t>
            </a:r>
            <a:r>
              <a:rPr lang="en" sz="2000" dirty="0">
                <a:solidFill>
                  <a:schemeClr val="bg1"/>
                </a:solidFill>
                <a:ea typeface="MingLiU" panose="02020509000000000000" pitchFamily="49" charset="-120"/>
              </a:rPr>
              <a:t>The applied systems in the classrooms can be assessed as well.</a:t>
            </a:r>
            <a:endParaRPr lang="zh-CN" altLang="en-US" sz="16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D4366CAC-A267-4233-922C-A6A83D11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696"/>
          </a:xfrm>
        </p:spPr>
        <p:txBody>
          <a:bodyPr rtlCol="0"/>
          <a:lstStyle/>
          <a:p>
            <a:r>
              <a:rPr lang="en-US" altLang="zh-TW" dirty="0">
                <a:solidFill>
                  <a:schemeClr val="bg1"/>
                </a:solidFill>
              </a:rPr>
              <a:t>What is </a:t>
            </a:r>
            <a:r>
              <a:rPr lang="en-US" altLang="zh-TW" dirty="0" err="1">
                <a:solidFill>
                  <a:schemeClr val="bg1"/>
                </a:solidFill>
              </a:rPr>
              <a:t>i</a:t>
            </a:r>
            <a:r>
              <a:rPr lang="en-US" altLang="zh-TW" dirty="0">
                <a:solidFill>
                  <a:schemeClr val="bg1"/>
                </a:solidFill>
              </a:rPr>
              <a:t>-VISA?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1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7" y="2008323"/>
            <a:ext cx="11275243" cy="3417920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Love is most powerful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” (pronounciation of “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i-VISA” in Chinese):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The Technology Leadership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“i-VISA” model, is a formula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of success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based on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Love is most powerful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”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in Education.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“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Love is most powerful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”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(i-VISA) means the technology vision and plan with the great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love for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education, the innovative achievement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to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communicate with the faculty and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establishment of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technical infrastructures, and the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progressing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teachers’ professional development </a:t>
            </a:r>
            <a:r>
              <a:rPr lang="en" dirty="0" smtClean="0">
                <a:solidFill>
                  <a:schemeClr val="bg1"/>
                </a:solidFill>
                <a:ea typeface="MingLiU" panose="02020509000000000000" pitchFamily="49" charset="-120"/>
              </a:rPr>
              <a:t>as well as </a:t>
            </a:r>
            <a:r>
              <a:rPr lang="en" dirty="0">
                <a:solidFill>
                  <a:schemeClr val="bg1"/>
                </a:solidFill>
                <a:ea typeface="MingLiU" panose="02020509000000000000" pitchFamily="49" charset="-120"/>
              </a:rPr>
              <a:t>learning outcomes of students.</a:t>
            </a:r>
            <a:r>
              <a:rPr lang="en-US" altLang="zh-CN" dirty="0">
                <a:solidFill>
                  <a:schemeClr val="bg1"/>
                </a:solidFill>
                <a:ea typeface="MingLiU" panose="02020509000000000000" pitchFamily="49" charset="-120"/>
              </a:rPr>
              <a:t/>
            </a:r>
            <a:br>
              <a:rPr lang="en-US" altLang="zh-CN" dirty="0">
                <a:solidFill>
                  <a:schemeClr val="bg1"/>
                </a:solidFill>
                <a:ea typeface="MingLiU" panose="02020509000000000000" pitchFamily="49" charset="-120"/>
              </a:rPr>
            </a:br>
            <a:endParaRPr lang="zh-CN" altLang="en-US" sz="16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BD3097B2-FE77-4AD7-AF06-F3787B78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b="1" dirty="0">
                <a:solidFill>
                  <a:schemeClr val="bg1"/>
                </a:solidFill>
              </a:rPr>
              <a:t>Why </a:t>
            </a:r>
            <a:r>
              <a:rPr lang="en-US" altLang="zh-TW" b="1" dirty="0" smtClean="0">
                <a:solidFill>
                  <a:schemeClr val="bg1"/>
                </a:solidFill>
              </a:rPr>
              <a:t>“</a:t>
            </a:r>
            <a:r>
              <a:rPr lang="en-US" altLang="zh-TW" b="1" dirty="0" err="1" smtClean="0">
                <a:solidFill>
                  <a:schemeClr val="bg1"/>
                </a:solidFill>
              </a:rPr>
              <a:t>i</a:t>
            </a:r>
            <a:r>
              <a:rPr lang="en-US" altLang="zh-TW" b="1" dirty="0" smtClean="0">
                <a:solidFill>
                  <a:schemeClr val="bg1"/>
                </a:solidFill>
              </a:rPr>
              <a:t>-VISA”?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6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31" y="499878"/>
            <a:ext cx="11121240" cy="1325563"/>
          </a:xfrm>
        </p:spPr>
        <p:txBody>
          <a:bodyPr rtlCol="0">
            <a:normAutofit/>
          </a:bodyPr>
          <a:lstStyle/>
          <a:p>
            <a:r>
              <a:rPr lang="en" sz="4000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The model schools using </a:t>
            </a:r>
            <a:r>
              <a:rPr lang="en" sz="4000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  <a:cs typeface="Times New Roman" panose="02020603050405020304" pitchFamily="18" charset="0"/>
              </a:rPr>
              <a:t>i-VISA</a:t>
            </a:r>
            <a:r>
              <a:rPr lang="en" sz="4000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 </a:t>
            </a:r>
            <a:r>
              <a:rPr lang="en" sz="4000" dirty="0" smtClean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Worldwde (The </a:t>
            </a:r>
            <a:r>
              <a:rPr lang="en" sz="4000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technology model schools </a:t>
            </a:r>
            <a:r>
              <a:rPr lang="en" sz="4000" dirty="0" smtClean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using </a:t>
            </a:r>
            <a:r>
              <a:rPr lang="en" sz="4000" dirty="0" smtClean="0">
                <a:solidFill>
                  <a:schemeClr val="bg1"/>
                </a:solidFill>
                <a:latin typeface="+mn-lt"/>
                <a:ea typeface="MingLiU" panose="02020509000000000000" pitchFamily="49" charset="-120"/>
                <a:cs typeface="Times New Roman" panose="02020603050405020304" pitchFamily="18" charset="0"/>
              </a:rPr>
              <a:t>i-VISA </a:t>
            </a:r>
            <a:r>
              <a:rPr lang="en" sz="4000" dirty="0" smtClean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in </a:t>
            </a:r>
            <a:r>
              <a:rPr lang="en" sz="4000" dirty="0">
                <a:solidFill>
                  <a:schemeClr val="bg1"/>
                </a:solidFill>
                <a:latin typeface="+mn-lt"/>
                <a:ea typeface="MingLiU" panose="02020509000000000000" pitchFamily="49" charset="-120"/>
              </a:rPr>
              <a:t>the U.S.)</a:t>
            </a:r>
            <a:endParaRPr lang="zh-CN" altLang="zh-CN" sz="4000" dirty="0">
              <a:solidFill>
                <a:schemeClr val="bg1"/>
              </a:solidFill>
              <a:latin typeface="+mn-lt"/>
              <a:ea typeface="MingLiU" panose="02020509000000000000" pitchFamily="49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31" y="1825441"/>
            <a:ext cx="11275243" cy="3600801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en" sz="2400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Leading 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Technology-Rich Schools: Award-Winning Models for </a:t>
            </a:r>
            <a:r>
              <a:rPr lang="en" sz="2400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Success</a:t>
            </a:r>
            <a:endParaRPr lang="zh-CN" altLang="zh-CN" sz="2400" dirty="0">
              <a:solidFill>
                <a:schemeClr val="bg1"/>
              </a:solidFill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</a:pP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Levin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 and 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Schrum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 (2012) studied eight high schools in the U.S., 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(Walton Middle school, Rose Hill Junior School,Godfrey-Lee Public Schools, Simley High School, Chesapeake High School,Mooresville High School, STEM Academy, Tech High School)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, and </a:t>
            </a:r>
            <a:r>
              <a:rPr lang="en" sz="2400" dirty="0" smtClean="0">
                <a:solidFill>
                  <a:schemeClr val="bg1"/>
                </a:solidFill>
                <a:ea typeface="MingLiU" panose="02020509000000000000" pitchFamily="49" charset="-120"/>
              </a:rPr>
              <a:t>suggested </a:t>
            </a:r>
            <a:r>
              <a:rPr lang="en" sz="2400" dirty="0">
                <a:solidFill>
                  <a:schemeClr val="bg1"/>
                </a:solidFill>
                <a:ea typeface="MingLiU" panose="02020509000000000000" pitchFamily="49" charset="-120"/>
              </a:rPr>
              <a:t>nine key elements essential to the school leaders in the schools and school zones that successfully improved the school with </a:t>
            </a:r>
            <a:r>
              <a:rPr lang="en" sz="2400" dirty="0" smtClean="0">
                <a:solidFill>
                  <a:schemeClr val="bg1"/>
                </a:solidFill>
                <a:ea typeface="MingLiU" panose="02020509000000000000" pitchFamily="49" charset="-120"/>
              </a:rPr>
              <a:t>technology</a:t>
            </a:r>
            <a:endParaRPr lang="zh-CN" altLang="en-US" sz="1000" dirty="0">
              <a:solidFill>
                <a:schemeClr val="bg1"/>
              </a:solidFill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04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02E93D-1D5C-437F-A60B-0CBC6A7C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365125"/>
            <a:ext cx="9817769" cy="1066633"/>
          </a:xfrm>
        </p:spPr>
        <p:txBody>
          <a:bodyPr rtlCol="0">
            <a:noAutofit/>
          </a:bodyPr>
          <a:lstStyle/>
          <a:p>
            <a:r>
              <a:rPr lang="en" b="1" dirty="0" smtClean="0">
                <a:solidFill>
                  <a:schemeClr val="bg1"/>
                </a:solidFill>
                <a:ea typeface="MingLiU" panose="02020509000000000000" pitchFamily="49" charset="-120"/>
              </a:rPr>
              <a:t>The technology model schools using </a:t>
            </a:r>
            <a:r>
              <a:rPr lang="en" b="1" dirty="0" smtClean="0">
                <a:solidFill>
                  <a:schemeClr val="bg1"/>
                </a:solidFill>
                <a:ea typeface="MingLiU" panose="02020509000000000000" pitchFamily="49" charset="-120"/>
                <a:cs typeface="Times New Roman" panose="02020603050405020304" pitchFamily="18" charset="0"/>
              </a:rPr>
              <a:t>i-VISA </a:t>
            </a:r>
            <a:r>
              <a:rPr lang="en" b="1" dirty="0" smtClean="0">
                <a:solidFill>
                  <a:schemeClr val="bg1"/>
                </a:solidFill>
                <a:ea typeface="MingLiU" panose="02020509000000000000" pitchFamily="49" charset="-120"/>
              </a:rPr>
              <a:t>in the U.S.</a:t>
            </a:r>
            <a:endParaRPr lang="zh-CN" altLang="zh-CN" b="1" dirty="0">
              <a:solidFill>
                <a:schemeClr val="bg1"/>
              </a:solidFill>
              <a:latin typeface="+mn-lt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61E892-6D06-4FC7-94E6-634B82D0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365" y="1607573"/>
            <a:ext cx="7353699" cy="348179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1.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Having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clear vision, mission, and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goals; </a:t>
            </a:r>
            <a:endParaRPr lang="e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2.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Enacting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distributed leadership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practices; 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3.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Planning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, planning, and more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planning; </a:t>
            </a:r>
            <a:endParaRPr lang="e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4.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Figuring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out funding sources for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technology; </a:t>
            </a:r>
            <a:endParaRPr lang="e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5.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Technology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infrastructure and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support; </a:t>
            </a:r>
            <a:endParaRPr lang="e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6.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Providing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ongoing professional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development; </a:t>
            </a:r>
            <a:endParaRPr lang="e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7.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Attending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to school culture; </a:t>
            </a: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8.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Changing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curriculum and instruction; </a:t>
            </a:r>
          </a:p>
          <a:p>
            <a:pPr rtl="0"/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9. </a:t>
            </a:r>
            <a:r>
              <a:rPr lang="e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Collaborations 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" panose="02020509000000000000" pitchFamily="49" charset="-120"/>
                <a:cs typeface="Times New Roman" panose="02020603050405020304" pitchFamily="18" charset="0"/>
              </a:rPr>
              <a:t>and partnerships.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8ADFF6-4EFB-4901-8ED2-38968B7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27" y="1322429"/>
            <a:ext cx="9966960" cy="2783217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n" sz="4400" dirty="0">
                <a:solidFill>
                  <a:schemeClr val="bg1"/>
                </a:solidFill>
                <a:effectLst/>
                <a:latin typeface="+mn-lt"/>
                <a:ea typeface="MingLiU" panose="02020509000000000000" pitchFamily="49" charset="-120"/>
              </a:rPr>
              <a:t>Review the Technology Leadership of Principals with </a:t>
            </a:r>
            <a:r>
              <a:rPr lang="en" sz="4400" dirty="0">
                <a:solidFill>
                  <a:schemeClr val="bg1"/>
                </a:solidFill>
                <a:effectLst/>
                <a:latin typeface="+mn-lt"/>
                <a:ea typeface="MingLiU" panose="02020509000000000000" pitchFamily="49" charset="-120"/>
                <a:cs typeface="Times New Roman" panose="02020603050405020304" pitchFamily="18" charset="0"/>
              </a:rPr>
              <a:t>i-VISA</a:t>
            </a:r>
            <a:r>
              <a:rPr lang="en" sz="4400" dirty="0">
                <a:solidFill>
                  <a:schemeClr val="bg1"/>
                </a:solidFill>
                <a:effectLst/>
                <a:latin typeface="+mn-lt"/>
                <a:ea typeface="MingLiU" panose="02020509000000000000" pitchFamily="49" charset="-120"/>
              </a:rPr>
              <a:t> model: </a:t>
            </a:r>
            <a:r>
              <a:rPr lang="en" sz="4400" dirty="0" smtClean="0">
                <a:solidFill>
                  <a:schemeClr val="bg1"/>
                </a:solidFill>
                <a:effectLst/>
                <a:latin typeface="+mn-lt"/>
                <a:ea typeface="MingLiU" panose="02020509000000000000" pitchFamily="49" charset="-120"/>
              </a:rPr>
              <a:t>Case Study From Four </a:t>
            </a:r>
            <a:r>
              <a:rPr lang="en" sz="4400" dirty="0">
                <a:solidFill>
                  <a:schemeClr val="bg1"/>
                </a:solidFill>
                <a:effectLst/>
                <a:latin typeface="+mn-lt"/>
                <a:ea typeface="MingLiU" panose="02020509000000000000" pitchFamily="49" charset="-120"/>
              </a:rPr>
              <a:t>Schools in China and Taiwan</a:t>
            </a:r>
            <a:endParaRPr lang="zh-CN" altLang="en-US" sz="5400" dirty="0">
              <a:solidFill>
                <a:schemeClr val="bg1"/>
              </a:solidFill>
              <a:latin typeface="+mn-lt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72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1922</Words>
  <Application>Microsoft Office PowerPoint</Application>
  <PresentationFormat>寬螢幕</PresentationFormat>
  <Paragraphs>233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等线</vt:lpstr>
      <vt:lpstr>等线 Light</vt:lpstr>
      <vt:lpstr>MingLiU</vt:lpstr>
      <vt:lpstr>新細明體</vt:lpstr>
      <vt:lpstr>Arial</vt:lpstr>
      <vt:lpstr>Calibri</vt:lpstr>
      <vt:lpstr>Calibri Light</vt:lpstr>
      <vt:lpstr>Times New Roman</vt:lpstr>
      <vt:lpstr>Office 佈景主題</vt:lpstr>
      <vt:lpstr>1_Office 佈景主題</vt:lpstr>
      <vt:lpstr>PowerPoint 簡報</vt:lpstr>
      <vt:lpstr>PowerPoint 簡報</vt:lpstr>
      <vt:lpstr>What is i-VISA?</vt:lpstr>
      <vt:lpstr>What is i-VISA?</vt:lpstr>
      <vt:lpstr>What is i-VISA?</vt:lpstr>
      <vt:lpstr>Why “i-VISA”?</vt:lpstr>
      <vt:lpstr>The model schools using i-VISA Worldwde (The technology model schools using i-VISA in the U.S.)</vt:lpstr>
      <vt:lpstr>The technology model schools using i-VISA in the U.S.</vt:lpstr>
      <vt:lpstr>Review the Technology Leadership of Principals with i-VISA model: Case Study From Four Schools in China and Taiwan</vt:lpstr>
      <vt:lpstr>i：interpersonal communication skills</vt:lpstr>
      <vt:lpstr>Representative School: Beixin Elementary School</vt:lpstr>
      <vt:lpstr>V: Vision, planning and management </vt:lpstr>
      <vt:lpstr>Representative School: Shandong Experimental Junior High School</vt:lpstr>
      <vt:lpstr>I: Infrastructure and technology support </vt:lpstr>
      <vt:lpstr>Representative School: Shanghang First High School</vt:lpstr>
      <vt:lpstr>S: Staff development and training </vt:lpstr>
      <vt:lpstr>Representative School: Dayu Junior High School</vt:lpstr>
      <vt:lpstr>A: Assessment, Evaluation, and research </vt:lpstr>
      <vt:lpstr>Representative School: Shanghang First High School</vt:lpstr>
      <vt:lpstr>Representative School: Shanghang First High School</vt:lpstr>
      <vt:lpstr>Representative School: Shanghang First High School</vt:lpstr>
      <vt:lpstr>Myths met in the practice of i-VISAmodel in school?</vt:lpstr>
      <vt:lpstr>Myths met in the practice of i-VISAmodel in school?</vt:lpstr>
      <vt:lpstr>PowerPoint 簡報</vt:lpstr>
      <vt:lpstr>PowerPoint 簡報</vt:lpstr>
      <vt:lpstr>PowerPoint 簡報</vt:lpstr>
      <vt:lpstr>Thank you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2017全球高峰論壇</dc:title>
  <dc:creator>ART</dc:creator>
  <cp:lastModifiedBy>20140225</cp:lastModifiedBy>
  <cp:revision>68</cp:revision>
  <dcterms:created xsi:type="dcterms:W3CDTF">2017-08-24T01:42:29Z</dcterms:created>
  <dcterms:modified xsi:type="dcterms:W3CDTF">2017-11-08T21:00:06Z</dcterms:modified>
</cp:coreProperties>
</file>