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1" r:id="rId3"/>
    <p:sldId id="332" r:id="rId4"/>
    <p:sldId id="270" r:id="rId5"/>
    <p:sldId id="333" r:id="rId6"/>
    <p:sldId id="334" r:id="rId7"/>
    <p:sldId id="335" r:id="rId8"/>
    <p:sldId id="329" r:id="rId9"/>
    <p:sldId id="276" r:id="rId10"/>
    <p:sldId id="336" r:id="rId11"/>
    <p:sldId id="295" r:id="rId12"/>
    <p:sldId id="299" r:id="rId13"/>
    <p:sldId id="313" r:id="rId14"/>
    <p:sldId id="314" r:id="rId15"/>
    <p:sldId id="327" r:id="rId16"/>
    <p:sldId id="328" r:id="rId17"/>
    <p:sldId id="269" r:id="rId18"/>
  </p:sldIdLst>
  <p:sldSz cx="9144000" cy="5143500" type="screen16x9"/>
  <p:notesSz cx="6805613" cy="9939338"/>
  <p:embeddedFontLst>
    <p:embeddedFont>
      <p:font typeface="標楷體" panose="03000509000000000000" pitchFamily="65" charset="-120"/>
      <p:regular r:id="rId21"/>
    </p:embeddedFont>
    <p:embeddedFont>
      <p:font typeface="Microsoft JhengHei" panose="020B0604030504040204" pitchFamily="34" charset="-120"/>
      <p:regular r:id="rId22"/>
      <p:bold r:id="rId23"/>
    </p:embeddedFont>
    <p:embeddedFont>
      <p:font typeface="Roboto" panose="02020500000000000000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  <a:defRPr lang="en-us"/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zh-TW" altLang="en-US"/>
              <a:t>2017/10/21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D8AF075-F7F7-46D2-BC86-E5DF42B082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658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rtlCol="0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37241886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lIns="91425" tIns="91425" rIns="91425" bIns="91425" rtlCol="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012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lIns="91425" tIns="91425" rIns="91425" bIns="91425" rtlCol="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890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lIns="91425" tIns="91425" rIns="91425" bIns="91425" rtlCol="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890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lIns="91425" tIns="91425" rIns="91425" bIns="91425" rtlCol="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890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lIns="91425" tIns="91425" rIns="91425" bIns="91425" rtlCol="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890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lIns="91425" tIns="91425" rIns="91425" bIns="91425" rtlCol="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890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lIns="91425" tIns="91425" rIns="91425" bIns="91425" rtlCol="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890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lIns="91425" tIns="91425" rIns="91425" bIns="91425" rtlCol="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890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lIns="91425" tIns="91425" rIns="91425" bIns="91425" rtlCol="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757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rtlCol="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rtlCol="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rtlCol="0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pPr rtl="0"/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rtlCol="0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pPr rtl="0"/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rtlCol="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2017/10/21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133656-0A21-48B1-9677-8A2E30BC83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87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rtlCol="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rtlCol="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rtlCol="0" anchor="b" anchorCtr="0"/>
          <a:lstStyle>
            <a:lvl1pPr lvl="0">
              <a:spcBef>
                <a:spcPts val="0"/>
              </a:spcBef>
              <a:buFont typeface="Microsoft JhengHei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rtl="0"/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rtlCol="0" anchor="t" anchorCtr="0"/>
          <a:lstStyle>
            <a:lvl1pPr lvl="0">
              <a:spcBef>
                <a:spcPts val="0"/>
              </a:spcBef>
              <a:buFont typeface="Microsoft JhengHei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rtl="0"/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rtlCol="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rtlCol="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rtlCol="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rtlCol="0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rtl="0"/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lIns="91425" tIns="91425" rIns="91425" bIns="91425" rtlCol="0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pPr rtl="0"/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lIns="91425" tIns="91425" rIns="91425" bIns="91425" rtlCol="0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pPr rtl="0"/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rtlCol="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rtlCol="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rtlCol="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lIns="91425" tIns="91425" rIns="91425" bIns="91425" rtlCol="0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pPr rtl="0"/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lIns="91425" tIns="91425" rIns="91425" bIns="91425" rtlCol="0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pPr rtl="0"/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rtlCol="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rtlCol="0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pPr rtl="0"/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rtlCol="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  <a:endParaRPr lang="zh-TW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rtlCol="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rtlCol="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rtlCol="0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pPr rtl="0"/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lIns="91425" tIns="91425" rIns="91425" bIns="91425" rtlCol="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pPr rtl="0"/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rtlCol="0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pPr rtl="0"/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rtlCol="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  <a:endParaRPr lang="zh-TW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rtlCol="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rtlCol="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lIns="91425" tIns="91425" rIns="91425" bIns="91425" rtlCol="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rtlCol="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  <a:endParaRPr lang="zh-TW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rtlCol="0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pPr rtl="0"/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rtlCol="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pPr rtl="0"/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rtlCol="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rtlCol="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rtlCol="0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rtl="0"/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rtlCol="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rtl="0"/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rtlCol="0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zh-TW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ayouprincipal@gmail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145774" y="1819275"/>
            <a:ext cx="8834940" cy="933600"/>
          </a:xfrm>
          <a:prstGeom prst="rect">
            <a:avLst/>
          </a:prstGeom>
        </p:spPr>
        <p:txBody>
          <a:bodyPr lIns="91425" tIns="91425" rIns="91425" bIns="91425" rtlCol="0" anchor="b" anchorCtr="0">
            <a:noAutofit/>
          </a:bodyPr>
          <a:lstStyle/>
          <a:p>
            <a:pPr lvl="0" algn="ctr" rtl="0"/>
            <a:r>
              <a:rPr lang="en" sz="12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Microsoft JhengHei"/>
              </a:rPr>
              <a:t>     </a:t>
            </a:r>
            <a:br>
              <a:rPr lang="en-US" altLang="zh-TW" sz="12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Microsoft JhengHei"/>
              </a:rPr>
            </a:br>
            <a:r>
              <a:rPr lang="e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Microsoft JhengHei"/>
              </a:rPr>
              <a:t>Professional Development of Teachers</a:t>
            </a:r>
            <a:r>
              <a:rPr lang="en" sz="12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Microsoft JhengHei"/>
              </a:rPr>
              <a:t> </a:t>
            </a:r>
            <a:b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Microsoft JhengHei"/>
              </a:rPr>
            </a:br>
            <a:r>
              <a:rPr lang="e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Microsoft JhengHei"/>
              </a:rPr>
              <a:t>        Day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Microsoft JhengHei"/>
              </a:rPr>
              <a:t>o</a:t>
            </a:r>
            <a:r>
              <a:rPr lang="e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Microsoft JhengHei"/>
              </a:rPr>
              <a:t>u Junior High School</a:t>
            </a:r>
            <a:endParaRPr lang="zh-TW" sz="3600" b="1" dirty="0">
              <a:solidFill>
                <a:srgbClr val="FFFF00"/>
              </a:solidFill>
              <a:latin typeface="Times New Roman" panose="02020603050405020304" pitchFamily="18" charset="0"/>
              <a:ea typeface="華康行楷體W5" pitchFamily="65" charset="-120"/>
              <a:cs typeface="Times New Roman" panose="02020603050405020304" pitchFamily="18" charset="0"/>
              <a:sym typeface="Microsoft JhengHei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rtlCol="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zh-TW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rtl="0">
              <a:spcBef>
                <a:spcPts val="0"/>
              </a:spcBef>
              <a:buNone/>
            </a:pP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行楷體W5" pitchFamily="65" charset="-120"/>
                <a:cs typeface="Times New Roman" panose="02020603050405020304" pitchFamily="18" charset="0"/>
              </a:rPr>
              <a:t>                 Presented by Chen, Chia-Hsiang</a:t>
            </a:r>
            <a:endParaRPr lang="zh-TW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華康行楷體W5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46383" y="433642"/>
            <a:ext cx="8222100" cy="767700"/>
          </a:xfrm>
          <a:prstGeom prst="rect">
            <a:avLst/>
          </a:prstGeom>
        </p:spPr>
        <p:txBody>
          <a:bodyPr lIns="91425" tIns="91425" rIns="91425" bIns="91425" rtlCol="0" anchor="b" anchorCtr="0">
            <a:noAutofit/>
          </a:bodyPr>
          <a:lstStyle/>
          <a:p>
            <a:pPr lvl="0" rtl="0"/>
            <a:r>
              <a:rPr lang="e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4. Eight Steps for Change Management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r>
              <a:rPr lang="e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management  8steps</a:t>
            </a:r>
            <a:r>
              <a:rPr lang="e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endParaRPr 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04502" y="1632858"/>
            <a:ext cx="8967651" cy="3768634"/>
          </a:xfrm>
          <a:prstGeom prst="rect">
            <a:avLst/>
          </a:prstGeom>
        </p:spPr>
        <p:txBody>
          <a:bodyPr lIns="91425" tIns="91425" rIns="91425" bIns="91425" rtlCol="0" anchor="t" anchorCtr="0">
            <a:noAutofit/>
          </a:bodyPr>
          <a:lstStyle/>
          <a:p>
            <a:pPr rtl="0">
              <a:lnSpc>
                <a:spcPct val="100000"/>
              </a:lnSpc>
              <a:spcAft>
                <a:spcPts val="600"/>
              </a:spcAft>
            </a:pPr>
            <a:r>
              <a:rPr lang="en" sz="2800" b="1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(6)Making</a:t>
            </a:r>
            <a:r>
              <a:rPr lang="e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 short success</a:t>
            </a:r>
            <a:r>
              <a:rPr lang="e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rtl="0">
              <a:lnSpc>
                <a:spcPct val="100000"/>
              </a:lnSpc>
              <a:spcAft>
                <a:spcPts val="600"/>
              </a:spcAft>
            </a:pPr>
            <a:r>
              <a:rPr lang="en" sz="2800" b="1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(7)</a:t>
            </a:r>
            <a:r>
              <a:rPr lang="e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No</a:t>
            </a:r>
            <a:r>
              <a:rPr lang="en" sz="2800" b="1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relaxation</a:t>
            </a:r>
            <a:r>
              <a:rPr lang="zh" sz="2800" b="1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onlyfor the preliminarysuccess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rtl="0">
              <a:lnSpc>
                <a:spcPct val="100000"/>
              </a:lnSpc>
              <a:spcAft>
                <a:spcPts val="600"/>
              </a:spcAft>
            </a:pPr>
            <a:r>
              <a:rPr lang="e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(8)</a:t>
            </a:r>
            <a:r>
              <a:rPr lang="en" sz="2800" b="1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Build</a:t>
            </a:r>
            <a:r>
              <a:rPr lang="e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culture of change</a:t>
            </a:r>
            <a:endParaRPr lang="zh-TW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>
              <a:spcBef>
                <a:spcPts val="0"/>
              </a:spcBef>
              <a:buNone/>
            </a:pPr>
            <a:endParaRPr lang="en-US" altLang="zh-TW" sz="16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>
              <a:spcBef>
                <a:spcPts val="0"/>
              </a:spcBef>
              <a:buNone/>
            </a:pPr>
            <a:endParaRPr lang="zh-TW" sz="16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0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1900" y="1775384"/>
            <a:ext cx="8222100" cy="2710200"/>
          </a:xfrm>
        </p:spPr>
        <p:txBody>
          <a:bodyPr rtlCol="0"/>
          <a:lstStyle/>
          <a:p>
            <a:pPr rtl="0"/>
            <a:r>
              <a:rPr lang="e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There is no point of return</a:t>
            </a:r>
            <a:endParaRPr lang="en-US" altLang="zh-TW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rtl="0"/>
            <a:r>
              <a:rPr lang="e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Just take away the cover of convention</a:t>
            </a:r>
            <a:endParaRPr lang="en-US" altLang="zh-TW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rtl="0"/>
            <a:endParaRPr lang="zh-TW" altLang="en-US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64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8837" y="456035"/>
            <a:ext cx="8222100" cy="2710200"/>
          </a:xfrm>
        </p:spPr>
        <p:txBody>
          <a:bodyPr rtlCol="0"/>
          <a:lstStyle/>
          <a:p>
            <a:pPr rtl="0"/>
            <a:r>
              <a:rPr lang="en" sz="2400" b="1">
                <a:solidFill>
                  <a:schemeClr val="bg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We need to </a:t>
            </a:r>
            <a:r>
              <a:rPr lang="en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teach smartly</a:t>
            </a:r>
            <a:r>
              <a:rPr lang="en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endParaRPr lang="en-US" altLang="zh-TW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rtl="0"/>
            <a:r>
              <a:rPr lang="en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And kids need to </a:t>
            </a:r>
            <a:r>
              <a:rPr lang="en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learn smartly</a:t>
            </a:r>
            <a:r>
              <a:rPr lang="en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endParaRPr lang="en-US" altLang="zh-TW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rtl="0"/>
            <a:r>
              <a:rPr lang="en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Efficiency is the key!</a:t>
            </a:r>
            <a:endParaRPr lang="zh-TW" alt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293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93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27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58783" y="0"/>
            <a:ext cx="92027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81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37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05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90249" y="488250"/>
            <a:ext cx="8216145" cy="4090800"/>
          </a:xfrm>
          <a:prstGeom prst="rect">
            <a:avLst/>
          </a:prstGeom>
        </p:spPr>
        <p:txBody>
          <a:bodyPr lIns="91425" tIns="91425" rIns="91425" bIns="91425" rtlCol="0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隸書體W7" pitchFamily="65" charset="-120"/>
                <a:cs typeface="Times New Roman" panose="02020603050405020304" pitchFamily="18" charset="0"/>
              </a:rPr>
              <a:t>THANK YOU!</a:t>
            </a:r>
            <a:r>
              <a:rPr lang="en" sz="2400" b="1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b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隸書體W7" pitchFamily="65" charset="-120"/>
                <a:cs typeface="Times New Roman" panose="02020603050405020304" pitchFamily="18" charset="0"/>
              </a:rPr>
            </a:br>
            <a:r>
              <a:rPr lang="en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隸書體W7" pitchFamily="65" charset="-120"/>
                <a:cs typeface="Times New Roman" panose="02020603050405020304" pitchFamily="18" charset="0"/>
              </a:rPr>
              <a:t>A presentation from an insignificant one</a:t>
            </a:r>
            <a:r>
              <a:rPr lang="en" sz="2400" b="1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b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隸書體W7" pitchFamily="65" charset="-120"/>
                <a:cs typeface="Times New Roman" panose="02020603050405020304" pitchFamily="18" charset="0"/>
              </a:rPr>
            </a:br>
            <a:r>
              <a:rPr lang="en" sz="2400" b="1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E-mail：</a:t>
            </a:r>
            <a:r>
              <a:rPr lang="en" sz="2400" b="1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hlinkClick r:id="rId3"/>
              </a:rPr>
              <a:t>dayouprincipal@gmail.com</a:t>
            </a:r>
            <a:br>
              <a:rPr lang="en-US" altLang="zh-TW" sz="2400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r>
              <a:rPr lang="en" sz="2400" b="1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Mobile：0918-529-049</a:t>
            </a:r>
            <a:endParaRPr lang="zh-TW" sz="2400" b="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5369" y="538033"/>
            <a:ext cx="8222100" cy="767700"/>
          </a:xfrm>
        </p:spPr>
        <p:txBody>
          <a:bodyPr rtlCol="0"/>
          <a:lstStyle/>
          <a:p>
            <a:pPr rtl="0"/>
            <a:r>
              <a:rPr lang="e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Outline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8837" y="1643585"/>
            <a:ext cx="8222100" cy="3499915"/>
          </a:xfrm>
        </p:spPr>
        <p:txBody>
          <a:bodyPr rtlCol="0"/>
          <a:lstStyle/>
          <a:p>
            <a:pPr rtl="0"/>
            <a:r>
              <a:rPr lang="en" sz="240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1. Principles of Implementation</a:t>
            </a:r>
            <a:endParaRPr lang="en-US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rtl="0"/>
            <a:r>
              <a:rPr lang="en" sz="240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2. Professional Development System for Teachers: Climbing Plan</a:t>
            </a:r>
            <a:endParaRPr lang="en-US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rtl="0"/>
            <a:r>
              <a:rPr lang="en" sz="240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3. 4 to “Give”</a:t>
            </a:r>
            <a:endParaRPr lang="en-US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rtl="0"/>
            <a:r>
              <a:rPr lang="en" sz="240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4. Eight Steps for Change Management</a:t>
            </a:r>
            <a:endParaRPr lang="zh-TW" altLang="en-US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內容版面配置區 3" descr="S__36372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669" y="0"/>
            <a:ext cx="3926331" cy="2416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615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8837" y="365755"/>
            <a:ext cx="8222100" cy="767700"/>
          </a:xfrm>
        </p:spPr>
        <p:txBody>
          <a:bodyPr rtlCol="0"/>
          <a:lstStyle/>
          <a:p>
            <a:pPr rtl="0"/>
            <a:r>
              <a:rPr lang="e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1. Principles of Implementation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8837" y="1643585"/>
            <a:ext cx="5338989" cy="3499915"/>
          </a:xfrm>
        </p:spPr>
        <p:txBody>
          <a:bodyPr rtlCol="0"/>
          <a:lstStyle/>
          <a:p>
            <a:r>
              <a:rPr lang="en" sz="16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(1) Principle of </a:t>
            </a:r>
            <a:r>
              <a:rPr lang="e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Philosophy Clarification</a:t>
            </a:r>
            <a:r>
              <a:rPr lang="en" sz="12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: research/learning, practicing, sharing, feedback</a:t>
            </a:r>
            <a:r>
              <a:rPr lang="en" sz="12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.</a:t>
            </a:r>
            <a:endParaRPr lang="en-US" altLang="zh-TW" sz="1200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" sz="16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(2) Principle of “</a:t>
            </a:r>
            <a:r>
              <a:rPr lang="e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Easy to Difficult</a:t>
            </a:r>
            <a:r>
              <a:rPr lang="en" sz="16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”</a:t>
            </a:r>
            <a:r>
              <a:rPr lang="en" sz="12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: change the mindset, and make the first step</a:t>
            </a:r>
            <a:r>
              <a:rPr lang="en" sz="12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.</a:t>
            </a:r>
            <a:endParaRPr lang="en-US" altLang="zh-TW" sz="1200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" sz="16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(3) Principle of </a:t>
            </a:r>
            <a:r>
              <a:rPr lang="e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Learning Community</a:t>
            </a:r>
            <a:r>
              <a:rPr lang="en" sz="12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: teamwork and common preparation for teaching-viewing and reviewing</a:t>
            </a:r>
            <a:r>
              <a:rPr lang="en" sz="12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.</a:t>
            </a:r>
            <a:endParaRPr lang="en-US" altLang="zh-TW" sz="1200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rtl="0">
              <a:lnSpc>
                <a:spcPct val="100000"/>
              </a:lnSpc>
            </a:pPr>
            <a:r>
              <a:rPr lang="e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(4) </a:t>
            </a:r>
            <a:r>
              <a:rPr lang="en" sz="16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Principle of </a:t>
            </a:r>
            <a:r>
              <a:rPr lang="zh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Discussion and Sharing</a:t>
            </a:r>
            <a:r>
              <a:rPr lang="en" sz="12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: participation to teaching research conferences and seminars</a:t>
            </a:r>
            <a:r>
              <a:rPr lang="en" sz="12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.</a:t>
            </a:r>
            <a:endParaRPr lang="en-US" altLang="zh-TW" sz="1200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" sz="16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(5) Principle of </a:t>
            </a:r>
            <a:r>
              <a:rPr lang="e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Encouragement to Achievement</a:t>
            </a:r>
            <a:r>
              <a:rPr lang="en" sz="12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:teaching demonstration, recognition of excellent performance, verbal praise, participating class competition</a:t>
            </a:r>
            <a:r>
              <a:rPr lang="en" sz="12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.</a:t>
            </a:r>
            <a:endParaRPr lang="zh-TW" altLang="en-US" sz="1200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rtl="0"/>
            <a:endParaRPr lang="zh-TW" altLang="en-US" sz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內容版面配置區 3" descr="S__36372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1698171"/>
            <a:ext cx="3291840" cy="2094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221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2400" y="240538"/>
            <a:ext cx="8222100" cy="1174983"/>
          </a:xfrm>
          <a:prstGeom prst="rect">
            <a:avLst/>
          </a:prstGeom>
        </p:spPr>
        <p:txBody>
          <a:bodyPr lIns="91425" tIns="91425" rIns="91425" bIns="91425" rtlCol="0" anchor="b" anchorCtr="0">
            <a:noAutofit/>
          </a:bodyPr>
          <a:lstStyle/>
          <a:p>
            <a:pPr rtl="0"/>
            <a:r>
              <a:rPr lang="en" sz="28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b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b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" sz="28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b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" sz="28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2.</a:t>
            </a:r>
            <a:r>
              <a:rPr lang="e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Professional Development System for Teachers</a:t>
            </a:r>
            <a:r>
              <a:rPr lang="en" sz="2800" dirty="0">
                <a:solidFill>
                  <a:srgbClr val="00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:</a:t>
            </a:r>
            <a:r>
              <a:rPr lang="en" sz="28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Climbing Plan</a:t>
            </a:r>
            <a:r>
              <a:rPr lang="en" sz="28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endParaRPr 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248194" y="1704999"/>
            <a:ext cx="8895806" cy="3438501"/>
          </a:xfrm>
          <a:prstGeom prst="rect">
            <a:avLst/>
          </a:prstGeom>
        </p:spPr>
        <p:txBody>
          <a:bodyPr lIns="91425" tIns="91425" rIns="91425" bIns="91425" rtlCol="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(1) Time:</a:t>
            </a:r>
            <a:endParaRPr lang="en-US" altLang="zh-TW" sz="2400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1. Field Education Study: 2 hours </a:t>
            </a:r>
            <a:r>
              <a:rPr lang="en" sz="20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(1 hour for explaining, 1 hour for review and verification)   </a:t>
            </a:r>
            <a:endParaRPr lang="en-US" altLang="zh-TW" sz="2000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0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</a:t>
            </a:r>
            <a:r>
              <a:rPr lang="en" sz="24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2. Advancing Self-learning of teachers</a:t>
            </a:r>
            <a:endParaRPr lang="en-US" altLang="zh-TW" sz="2400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/>
            <a:r>
              <a:rPr lang="en" sz="24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(2) </a:t>
            </a: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</a:t>
            </a:r>
            <a:r>
              <a:rPr lang="en" sz="24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: members of the core group at the 1st stage of the 7th grade</a:t>
            </a:r>
            <a:endParaRPr lang="en-US" altLang="zh-TW" sz="2400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>
              <a:spcBef>
                <a:spcPts val="0"/>
              </a:spcBef>
              <a:buNone/>
            </a:pPr>
            <a:endParaRPr lang="en-US" altLang="zh-TW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>
              <a:spcBef>
                <a:spcPts val="0"/>
              </a:spcBef>
              <a:buNone/>
            </a:pPr>
            <a:endParaRPr lang="zh-TW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58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25896" y="155345"/>
            <a:ext cx="8222100" cy="1201109"/>
          </a:xfrm>
          <a:prstGeom prst="rect">
            <a:avLst/>
          </a:prstGeom>
        </p:spPr>
        <p:txBody>
          <a:bodyPr lIns="91425" tIns="91425" rIns="91425" bIns="91425" rtlCol="0" anchor="b" anchorCtr="0">
            <a:noAutofit/>
          </a:bodyPr>
          <a:lstStyle/>
          <a:p>
            <a:pPr rtl="0"/>
            <a:r>
              <a:rPr lang="en" sz="28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b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" sz="28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2.</a:t>
            </a:r>
            <a:r>
              <a:rPr lang="e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Professional Development System for Teachers</a:t>
            </a:r>
            <a:r>
              <a:rPr lang="en" sz="2800" dirty="0">
                <a:solidFill>
                  <a:srgbClr val="00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:</a:t>
            </a:r>
            <a:r>
              <a:rPr lang="en" sz="28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Climbing Plan</a:t>
            </a:r>
            <a:r>
              <a:rPr lang="en" sz="28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endParaRPr 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248194" y="1613559"/>
            <a:ext cx="8791303" cy="3438501"/>
          </a:xfrm>
          <a:prstGeom prst="rect">
            <a:avLst/>
          </a:prstGeom>
        </p:spPr>
        <p:txBody>
          <a:bodyPr lIns="91425" tIns="91425" rIns="91425" bIns="91425" rtlCol="0" anchor="t" anchorCtr="0">
            <a:noAutofit/>
          </a:bodyPr>
          <a:lstStyle/>
          <a:p>
            <a:pPr lvl="0" rtl="0"/>
            <a:r>
              <a:rPr lang="en" sz="24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(3) 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Stages</a:t>
            </a:r>
            <a:r>
              <a:rPr lang="en" sz="24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:</a:t>
            </a:r>
            <a:endParaRPr lang="en-US" altLang="zh-TW" sz="2400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/>
            <a:r>
              <a:rPr lang="en" sz="20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1. </a:t>
            </a:r>
            <a:r>
              <a:rPr lang="en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Hutou Mountain</a:t>
            </a:r>
            <a:r>
              <a:rPr lang="en" sz="20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: computers, projectors, Hi-Teach starting, choosing classes,      </a:t>
            </a:r>
            <a:endParaRPr lang="en-US" altLang="zh-TW" sz="2000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/>
            <a:r>
              <a:rPr lang="en" sz="20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     and choosing model.</a:t>
            </a:r>
            <a:endParaRPr lang="en-US" altLang="zh-TW" sz="2000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/>
            <a:r>
              <a:rPr lang="en" sz="20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2. </a:t>
            </a:r>
            <a:r>
              <a:rPr lang="en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Yangmingshan</a:t>
            </a:r>
            <a:r>
              <a:rPr lang="en" sz="20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: zoom-in and zoom-out, choosing teaching materials, exchange of teaching materials and TBL, adding</a:t>
            </a:r>
            <a:endParaRPr lang="en-US" altLang="zh-TW" sz="2000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/>
            <a:r>
              <a:rPr lang="en" sz="20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     new pages, previous and next page.</a:t>
            </a:r>
            <a:endParaRPr lang="en-US" altLang="zh-TW" sz="2000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/>
            <a:endParaRPr lang="zh-TW" altLang="zh-TW" sz="2000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/>
            <a:endParaRPr lang="en-US" altLang="zh-TW" sz="2000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>
              <a:spcBef>
                <a:spcPts val="0"/>
              </a:spcBef>
              <a:buNone/>
            </a:pPr>
            <a:endParaRPr lang="en-US" altLang="zh-TW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>
              <a:spcBef>
                <a:spcPts val="0"/>
              </a:spcBef>
              <a:buNone/>
            </a:pPr>
            <a:endParaRPr lang="zh-TW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2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2400" y="241485"/>
            <a:ext cx="8222100" cy="1142326"/>
          </a:xfrm>
          <a:prstGeom prst="rect">
            <a:avLst/>
          </a:prstGeom>
        </p:spPr>
        <p:txBody>
          <a:bodyPr lIns="91425" tIns="91425" rIns="91425" bIns="91425" rtlCol="0" anchor="b" anchorCtr="0">
            <a:noAutofit/>
          </a:bodyPr>
          <a:lstStyle/>
          <a:p>
            <a:pPr rtl="0"/>
            <a:r>
              <a:rPr lang="en" sz="28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b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" sz="28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2.</a:t>
            </a:r>
            <a:r>
              <a:rPr lang="e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Professional Development System for Teachers</a:t>
            </a:r>
            <a:r>
              <a:rPr lang="en" sz="2800" dirty="0">
                <a:solidFill>
                  <a:srgbClr val="00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:</a:t>
            </a:r>
            <a:r>
              <a:rPr lang="en" sz="28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Climbing Plan</a:t>
            </a:r>
            <a:r>
              <a:rPr lang="en" sz="28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endParaRPr 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248194" y="1704999"/>
            <a:ext cx="8895806" cy="3438501"/>
          </a:xfrm>
          <a:prstGeom prst="rect">
            <a:avLst/>
          </a:prstGeom>
        </p:spPr>
        <p:txBody>
          <a:bodyPr lIns="91425" tIns="91425" rIns="91425" bIns="91425" rtlCol="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(3) Five Stages</a:t>
            </a:r>
            <a:endParaRPr lang="en-US" altLang="zh-TW" sz="2400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/>
            <a:r>
              <a:rPr lang="en" sz="20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3. </a:t>
            </a:r>
            <a:r>
              <a:rPr lang="en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Hehuan Mountain</a:t>
            </a:r>
            <a:r>
              <a:rPr lang="en" sz="20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: choosing a pen, choosing an eraser, timing, picking student, partial zoom-in.</a:t>
            </a:r>
            <a:endParaRPr lang="en-US" altLang="zh-TW" sz="2000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/>
            <a:r>
              <a:rPr lang="en" sz="20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4. </a:t>
            </a:r>
            <a:r>
              <a:rPr lang="en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Snow Mountain</a:t>
            </a:r>
            <a:r>
              <a:rPr lang="en" sz="20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: IRS Q&amp;A, flipping cards, statistics, fighting for the right, re-fighting</a:t>
            </a:r>
            <a:endParaRPr lang="en-US" altLang="zh-TW" sz="2000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/>
            <a:r>
              <a:rPr lang="en" sz="20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5. </a:t>
            </a:r>
            <a:r>
              <a:rPr lang="en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Yushan</a:t>
            </a:r>
            <a:r>
              <a:rPr lang="en" sz="20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:score table, H</a:t>
            </a:r>
            <a:r>
              <a:rPr lang="en-US" sz="2000" dirty="0" err="1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i</a:t>
            </a:r>
            <a:r>
              <a:rPr lang="en" sz="20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TA, tablets, calibration of touch panel.</a:t>
            </a:r>
            <a:endParaRPr lang="zh-TW" altLang="zh-TW" sz="2000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/>
            <a:endParaRPr lang="en-US" altLang="zh-TW" sz="2000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>
              <a:spcBef>
                <a:spcPts val="0"/>
              </a:spcBef>
              <a:buNone/>
            </a:pPr>
            <a:endParaRPr lang="en-US" altLang="zh-TW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>
              <a:spcBef>
                <a:spcPts val="0"/>
              </a:spcBef>
              <a:buNone/>
            </a:pPr>
            <a:endParaRPr lang="zh-TW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9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45774" y="163287"/>
            <a:ext cx="8222100" cy="1169124"/>
          </a:xfrm>
          <a:prstGeom prst="rect">
            <a:avLst/>
          </a:prstGeom>
        </p:spPr>
        <p:txBody>
          <a:bodyPr lIns="91425" tIns="91425" rIns="91425" bIns="91425" rtlCol="0" anchor="b" anchorCtr="0">
            <a:noAutofit/>
          </a:bodyPr>
          <a:lstStyle/>
          <a:p>
            <a:pPr rtl="0"/>
            <a:r>
              <a:rPr lang="en" sz="28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b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" sz="28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2.</a:t>
            </a:r>
            <a:r>
              <a:rPr lang="e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Professional Development System for Teachers</a:t>
            </a:r>
            <a:r>
              <a:rPr lang="en" sz="2800" dirty="0">
                <a:solidFill>
                  <a:srgbClr val="00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:</a:t>
            </a:r>
            <a:r>
              <a:rPr lang="en" sz="28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Climbing Plan</a:t>
            </a:r>
            <a:r>
              <a:rPr lang="en" sz="28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endParaRPr 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248194" y="1686918"/>
            <a:ext cx="8895806" cy="3348908"/>
          </a:xfrm>
          <a:prstGeom prst="rect">
            <a:avLst/>
          </a:prstGeom>
        </p:spPr>
        <p:txBody>
          <a:bodyPr lIns="91425" tIns="91425" rIns="91425" bIns="91425" rtlCol="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(4) Awards:</a:t>
            </a:r>
            <a:endParaRPr lang="en-US" altLang="zh-TW" sz="2000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/>
            <a:r>
              <a:rPr lang="en" sz="16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1. A lottery ticket is awarded for conquering each mountain.</a:t>
            </a:r>
            <a:endParaRPr lang="en-US" altLang="zh-TW" sz="1600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/>
            <a:r>
              <a:rPr lang="en" sz="16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2. Five tickets will be thrown to five lucky-draw boxes, to increase the chance of winning.</a:t>
            </a:r>
            <a:endParaRPr lang="en-US" altLang="zh-TW" sz="1600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/>
            <a:r>
              <a:rPr lang="en" sz="16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3. Twelve winners are drawn every month to be awarded for 100 NTD prize.</a:t>
            </a:r>
            <a:endParaRPr lang="en-US" altLang="zh-TW" sz="1600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/>
            <a:r>
              <a:rPr lang="en" sz="16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4. If all the members of a field group pass the Snow Mountain stage, all of them will receive teatime coupons in hotels.</a:t>
            </a:r>
            <a:endParaRPr lang="en-US" altLang="zh-TW" sz="1600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/>
            <a:r>
              <a:rPr lang="en" sz="1600" dirty="0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5. Passing the Yushan Stage, an iPhone 7 and two Apple iPads are awarded at the end of semester</a:t>
            </a:r>
            <a:endParaRPr lang="zh-TW" altLang="zh-TW" sz="1600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/>
            <a:endParaRPr lang="en-US" altLang="zh-TW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>
              <a:spcBef>
                <a:spcPts val="0"/>
              </a:spcBef>
              <a:buNone/>
            </a:pPr>
            <a:endParaRPr lang="en-US" altLang="zh-TW" sz="1600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>
              <a:spcBef>
                <a:spcPts val="0"/>
              </a:spcBef>
              <a:buNone/>
            </a:pPr>
            <a:endParaRPr lang="zh-TW" sz="16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709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45774" y="301120"/>
            <a:ext cx="8222100" cy="767700"/>
          </a:xfrm>
          <a:prstGeom prst="rect">
            <a:avLst/>
          </a:prstGeom>
        </p:spPr>
        <p:txBody>
          <a:bodyPr lIns="91425" tIns="91425" rIns="91425" bIns="91425" rtlCol="0" anchor="b" anchorCtr="0">
            <a:noAutofit/>
          </a:bodyPr>
          <a:lstStyle/>
          <a:p>
            <a:pPr lvl="0" rtl="0"/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4 to "Give"</a:t>
            </a:r>
            <a:endParaRPr 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248194" y="1632263"/>
            <a:ext cx="8895806" cy="3438501"/>
          </a:xfrm>
          <a:prstGeom prst="rect">
            <a:avLst/>
          </a:prstGeom>
        </p:spPr>
        <p:txBody>
          <a:bodyPr lIns="91425" tIns="91425" rIns="91425" bIns="91425" rtlCol="0" anchor="t" anchorCtr="0">
            <a:noAutofit/>
          </a:bodyPr>
          <a:lstStyle/>
          <a:p>
            <a:pPr lvl="0" rtl="0"/>
            <a:r>
              <a:rPr lang="en" sz="2400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(1) Give Resources</a:t>
            </a:r>
            <a:endParaRPr lang="en-US" altLang="zh-TW" sz="2400" b="1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/>
            <a:r>
              <a:rPr lang="en" sz="2400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(2) Give Stage Performance</a:t>
            </a:r>
            <a:endParaRPr lang="en-US" altLang="zh-TW" sz="2400" b="1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/>
            <a:r>
              <a:rPr lang="en" sz="2400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(3) Give Encouragement</a:t>
            </a:r>
            <a:endParaRPr lang="en-US" altLang="zh-TW" sz="2400" b="1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/>
            <a:r>
              <a:rPr lang="en" sz="2400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(4) Give Consolation</a:t>
            </a:r>
            <a:endParaRPr lang="zh-TW" sz="2400" b="1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/>
            <a:r>
              <a:rPr lang="en" sz="140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.</a:t>
            </a:r>
            <a:endParaRPr lang="zh-TW" sz="1400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24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99391" y="552911"/>
            <a:ext cx="8222100" cy="767700"/>
          </a:xfrm>
          <a:prstGeom prst="rect">
            <a:avLst/>
          </a:prstGeom>
        </p:spPr>
        <p:txBody>
          <a:bodyPr lIns="91425" tIns="91425" rIns="91425" bIns="91425" rtlCol="0" anchor="b" anchorCtr="0">
            <a:noAutofit/>
          </a:bodyPr>
          <a:lstStyle/>
          <a:p>
            <a:pPr lvl="0" rtl="0"/>
            <a:r>
              <a:rPr lang="e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4. Eight Steps for Change Management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r>
              <a:rPr lang="e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management 8 steps</a:t>
            </a:r>
            <a:r>
              <a:rPr lang="e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endParaRPr 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04502" y="1632858"/>
            <a:ext cx="8967651" cy="3768634"/>
          </a:xfrm>
          <a:prstGeom prst="rect">
            <a:avLst/>
          </a:prstGeom>
        </p:spPr>
        <p:txBody>
          <a:bodyPr lIns="91425" tIns="91425" rIns="91425" bIns="91425" rtlCol="0" anchor="t" anchorCtr="0">
            <a:noAutofit/>
          </a:bodyPr>
          <a:lstStyle/>
          <a:p>
            <a:pPr rtl="0">
              <a:lnSpc>
                <a:spcPct val="100000"/>
              </a:lnSpc>
              <a:spcAft>
                <a:spcPts val="600"/>
              </a:spcAft>
            </a:pPr>
            <a:r>
              <a:rPr lang="en" sz="2800" b="1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(1) Establish</a:t>
            </a:r>
            <a:r>
              <a:rPr lang="e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 sense of crisis</a:t>
            </a:r>
            <a:r>
              <a:rPr lang="en" sz="2400" b="1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endParaRPr lang="en-US" altLang="zh-TW" sz="2400" b="1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rtl="0">
              <a:lnSpc>
                <a:spcPct val="100000"/>
              </a:lnSpc>
              <a:spcAft>
                <a:spcPts val="600"/>
              </a:spcAft>
            </a:pPr>
            <a:r>
              <a:rPr lang="en" sz="2800" b="1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(2) Build</a:t>
            </a:r>
            <a:r>
              <a:rPr lang="e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leader teamwork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rtl="0">
              <a:lnSpc>
                <a:spcPct val="100000"/>
              </a:lnSpc>
              <a:spcAft>
                <a:spcPts val="600"/>
              </a:spcAft>
            </a:pPr>
            <a:r>
              <a:rPr lang="en" sz="2800" b="1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(3) Make</a:t>
            </a:r>
            <a:r>
              <a:rPr lang="e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 vision</a:t>
            </a:r>
            <a:r>
              <a:rPr lang="en" sz="2800" b="1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   </a:t>
            </a:r>
            <a:endParaRPr lang="en-US" altLang="zh-TW" sz="2800" b="1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rtl="0">
              <a:lnSpc>
                <a:spcPct val="100000"/>
              </a:lnSpc>
              <a:spcAft>
                <a:spcPts val="600"/>
              </a:spcAft>
            </a:pPr>
            <a:r>
              <a:rPr lang="en" sz="2800" b="1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(4)</a:t>
            </a:r>
            <a:r>
              <a:rPr lang="e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Communicate</a:t>
            </a:r>
            <a:r>
              <a:rPr lang="en" sz="2800" b="1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the vision of change</a:t>
            </a:r>
            <a:endParaRPr lang="en-US" altLang="zh-TW" sz="2800" b="1" dirty="0">
              <a:solidFill>
                <a:srgbClr val="0A0A0A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rtl="0">
              <a:lnSpc>
                <a:spcPct val="100000"/>
              </a:lnSpc>
              <a:spcAft>
                <a:spcPts val="600"/>
              </a:spcAft>
            </a:pPr>
            <a:r>
              <a:rPr lang="en" sz="2800" b="1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(5)</a:t>
            </a:r>
            <a:r>
              <a:rPr lang="e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Remove</a:t>
            </a:r>
            <a:r>
              <a:rPr lang="en" sz="2800" b="1">
                <a:solidFill>
                  <a:srgbClr val="0A0A0A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change</a:t>
            </a:r>
            <a:r>
              <a:rPr lang="e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obstruction</a:t>
            </a:r>
            <a:endParaRPr lang="en-US" altLang="zh-TW" sz="28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0" rtl="0">
              <a:spcBef>
                <a:spcPts val="0"/>
              </a:spcBef>
              <a:buNone/>
            </a:pPr>
            <a:endParaRPr lang="zh-TW" sz="16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262779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539</Words>
  <Application>Microsoft Office PowerPoint</Application>
  <PresentationFormat>如螢幕大小 (16:9)</PresentationFormat>
  <Paragraphs>64</Paragraphs>
  <Slides>17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標楷體</vt:lpstr>
      <vt:lpstr>華康隸書體W7</vt:lpstr>
      <vt:lpstr>Microsoft JhengHei</vt:lpstr>
      <vt:lpstr>Arial</vt:lpstr>
      <vt:lpstr>華康行楷體W5</vt:lpstr>
      <vt:lpstr>Times New Roman</vt:lpstr>
      <vt:lpstr>Roboto</vt:lpstr>
      <vt:lpstr>material</vt:lpstr>
      <vt:lpstr>      Professional Development of Teachers          Dayou Junior High School</vt:lpstr>
      <vt:lpstr>Outline</vt:lpstr>
      <vt:lpstr>1. Principles of Implementation</vt:lpstr>
      <vt:lpstr>     2. Professional Development System for Teachers:(Climbing Plan)</vt:lpstr>
      <vt:lpstr>  2. Professional Development System for Teachers:(Climbing Plan)</vt:lpstr>
      <vt:lpstr>  2. Professional Development System for Teachers:(Climbing Plan)</vt:lpstr>
      <vt:lpstr>  2. Professional Development System for Teachers:(Climbing Plan)</vt:lpstr>
      <vt:lpstr> 3. 4 to "Give"</vt:lpstr>
      <vt:lpstr>4. Eight Steps for Change Management  (Change management 8 steps)</vt:lpstr>
      <vt:lpstr>4. Eight Steps for Change Management  (Change management  8steps)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THANK YOU!  A presentation from an insignificant one  E-mail：dayouprincipal@gmail.com Mobile：0918-529-049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以i-VISA模式檢視校長科技領導之研究： 以大有國中為例</dc:title>
  <dc:creator>Picc Chen</dc:creator>
  <cp:lastModifiedBy>user</cp:lastModifiedBy>
  <cp:revision>95</cp:revision>
  <cp:lastPrinted>2017-07-20T23:52:31Z</cp:lastPrinted>
  <dcterms:modified xsi:type="dcterms:W3CDTF">2017-11-14T03:19:19Z</dcterms:modified>
</cp:coreProperties>
</file>