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7" r:id="rId5"/>
    <p:sldId id="259" r:id="rId6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FFCC00"/>
    <a:srgbClr val="9900FF"/>
    <a:srgbClr val="9966FF"/>
    <a:srgbClr val="0000CC"/>
    <a:srgbClr val="000066"/>
    <a:srgbClr val="990099"/>
    <a:srgbClr val="800080"/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43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54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3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0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13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10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65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54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6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0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Click to edit the title style of the master slide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November 1, 2017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375C70-B167-40F5-B790-7A91170E7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9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 sz="320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4191" r="2084" b="5600"/>
          <a:stretch/>
        </p:blipFill>
        <p:spPr>
          <a:xfrm>
            <a:off x="0" y="3899"/>
            <a:ext cx="12192000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1387929" y="2122714"/>
            <a:ext cx="37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1200"/>
              <a:t>Group Intelligence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87929" y="3720346"/>
            <a:ext cx="37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1200"/>
              <a:t>Sharing, participating, and collaboration</a:t>
            </a:r>
          </a:p>
        </p:txBody>
      </p:sp>
      <p:sp>
        <p:nvSpPr>
          <p:cNvPr id="5" name="橢圓 4"/>
          <p:cNvSpPr/>
          <p:nvPr/>
        </p:nvSpPr>
        <p:spPr>
          <a:xfrm>
            <a:off x="731520" y="905237"/>
            <a:ext cx="4898570" cy="5055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200"/>
          </a:p>
        </p:txBody>
      </p:sp>
      <p:grpSp>
        <p:nvGrpSpPr>
          <p:cNvPr id="13" name="群組 12"/>
          <p:cNvGrpSpPr/>
          <p:nvPr/>
        </p:nvGrpSpPr>
        <p:grpSpPr>
          <a:xfrm>
            <a:off x="6377934" y="391576"/>
            <a:ext cx="5043436" cy="3124044"/>
            <a:chOff x="6377934" y="391576"/>
            <a:chExt cx="5043436" cy="312404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" t="6286" r="1808" b="6476"/>
            <a:stretch/>
          </p:blipFill>
          <p:spPr>
            <a:xfrm rot="225958">
              <a:off x="7141777" y="492202"/>
              <a:ext cx="3523931" cy="2820828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39" t="21784" r="24173" b="21710"/>
            <a:stretch/>
          </p:blipFill>
          <p:spPr>
            <a:xfrm rot="16398574">
              <a:off x="7337630" y="-568120"/>
              <a:ext cx="3124044" cy="5043436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5270862" y="3818950"/>
            <a:ext cx="6836229" cy="2824843"/>
            <a:chOff x="5355770" y="3804556"/>
            <a:chExt cx="6836229" cy="282484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730" y="4298527"/>
              <a:ext cx="3110314" cy="218149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985" y="4298527"/>
              <a:ext cx="3225172" cy="180836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5" t="19387" r="24167" b="18827"/>
            <a:stretch/>
          </p:blipFill>
          <p:spPr>
            <a:xfrm>
              <a:off x="5355770" y="3804556"/>
              <a:ext cx="6836229" cy="2824843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731520" y="905238"/>
            <a:ext cx="5123632" cy="5130012"/>
            <a:chOff x="709749" y="823364"/>
            <a:chExt cx="5123632" cy="5130012"/>
          </a:xfrm>
        </p:grpSpPr>
        <p:sp>
          <p:nvSpPr>
            <p:cNvPr id="16" name="橢圓 15"/>
            <p:cNvSpPr/>
            <p:nvPr/>
          </p:nvSpPr>
          <p:spPr>
            <a:xfrm>
              <a:off x="709749" y="823364"/>
              <a:ext cx="4920341" cy="51300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20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66650" y="1725894"/>
              <a:ext cx="44283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" sz="24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Four Locations Cross Strait</a:t>
              </a:r>
              <a:br>
                <a:rPr lang="en-US" altLang="zh-TW" sz="24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" sz="24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TEAM Model</a:t>
              </a:r>
              <a:br>
                <a:rPr lang="en-US" altLang="zh-TW" sz="24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" sz="24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Remote Smart Class Coalition 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132383" y="4393442"/>
              <a:ext cx="4118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" sz="2400" b="1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Professional Development Model for Teachers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66650" y="3328108"/>
              <a:ext cx="4866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" sz="2800" b="1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Smart Reading Education</a:t>
              </a: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091827" y="3086589"/>
            <a:ext cx="118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800" b="1">
                <a:solidFill>
                  <a:srgbClr val="FF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0+3</a:t>
            </a:r>
          </a:p>
          <a:p>
            <a:pPr rtl="0"/>
            <a:r>
              <a:rPr lang="en" sz="2800" b="1">
                <a:solidFill>
                  <a:srgbClr val="FF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1+2</a:t>
            </a:r>
            <a:endParaRPr lang="zh-TW" altLang="en-US" sz="2800" b="1" dirty="0">
              <a:solidFill>
                <a:srgbClr val="FF0066"/>
              </a:solidFill>
              <a:latin typeface="Brush Script MT" panose="03060802040406070304" pitchFamily="66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02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"/>
          <a:stretch/>
        </p:blipFill>
        <p:spPr>
          <a:xfrm>
            <a:off x="8873" y="5837"/>
            <a:ext cx="12183127" cy="685800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5501" y="3177436"/>
            <a:ext cx="1675311" cy="1325563"/>
          </a:xfrm>
        </p:spPr>
        <p:txBody>
          <a:bodyPr rtlCol="0">
            <a:normAutofit/>
          </a:bodyPr>
          <a:lstStyle/>
          <a:p>
            <a:pPr rtl="0"/>
            <a:r>
              <a:rPr lang="en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</a:t>
            </a:r>
          </a:p>
        </p:txBody>
      </p:sp>
      <p:sp>
        <p:nvSpPr>
          <p:cNvPr id="6" name="橢圓 5"/>
          <p:cNvSpPr/>
          <p:nvPr/>
        </p:nvSpPr>
        <p:spPr>
          <a:xfrm>
            <a:off x="484881" y="332125"/>
            <a:ext cx="2877114" cy="2115188"/>
          </a:xfrm>
          <a:prstGeom prst="ellipse">
            <a:avLst/>
          </a:prstGeom>
          <a:solidFill>
            <a:schemeClr val="bg1"/>
          </a:solidFill>
          <a:effectLst>
            <a:glow rad="546100">
              <a:schemeClr val="accent1">
                <a:alpha val="40000"/>
              </a:schemeClr>
            </a:glow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90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214350" y="2423452"/>
            <a:ext cx="1613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Design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5037774" y="1513872"/>
            <a:ext cx="1731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Development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840438" y="823063"/>
            <a:ext cx="20250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Implementation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9496492" y="301200"/>
            <a:ext cx="1465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Evaluation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2939785" y="2916850"/>
            <a:ext cx="287416" cy="158164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9207312" y="819890"/>
            <a:ext cx="287416" cy="158164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5028176" y="2144854"/>
            <a:ext cx="287416" cy="1581641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679269" y="4284618"/>
            <a:ext cx="1685108" cy="210312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703286" y="4406949"/>
            <a:ext cx="1675312" cy="1807492"/>
            <a:chOff x="938055" y="4328673"/>
            <a:chExt cx="1675312" cy="1807492"/>
          </a:xfrm>
        </p:grpSpPr>
        <p:sp>
          <p:nvSpPr>
            <p:cNvPr id="21" name="標題 1"/>
            <p:cNvSpPr txBox="1">
              <a:spLocks/>
            </p:cNvSpPr>
            <p:nvPr/>
          </p:nvSpPr>
          <p:spPr>
            <a:xfrm>
              <a:off x="938055" y="4328673"/>
              <a:ext cx="1675312" cy="86519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0"/>
              <a:r>
                <a:rPr lang="en" sz="1100" b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main teacher takes care of content analysis</a:t>
              </a:r>
            </a:p>
          </p:txBody>
        </p:sp>
        <p:sp>
          <p:nvSpPr>
            <p:cNvPr id="22" name="標題 1"/>
            <p:cNvSpPr txBox="1">
              <a:spLocks/>
            </p:cNvSpPr>
            <p:nvPr/>
          </p:nvSpPr>
          <p:spPr>
            <a:xfrm>
              <a:off x="938055" y="5196200"/>
              <a:ext cx="1675312" cy="939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0"/>
              <a:r>
                <a:rPr lang="en" sz="1100" b="1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assistant teacher provides the analysis of students</a:t>
              </a:r>
            </a:p>
          </p:txBody>
        </p:sp>
      </p:grpSp>
      <p:pic>
        <p:nvPicPr>
          <p:cNvPr id="52" name="圖片 5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5094797" y="3086233"/>
            <a:ext cx="1756881" cy="3902185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2796591" y="3875085"/>
            <a:ext cx="1700723" cy="307540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35963" r="29022" b="34338"/>
          <a:stretch/>
        </p:blipFill>
        <p:spPr>
          <a:xfrm>
            <a:off x="9605142" y="1732541"/>
            <a:ext cx="1746604" cy="4354749"/>
          </a:xfrm>
          <a:prstGeom prst="rect">
            <a:avLst/>
          </a:prstGeom>
        </p:spPr>
      </p:pic>
      <p:sp>
        <p:nvSpPr>
          <p:cNvPr id="56" name="圓角矩形 55"/>
          <p:cNvSpPr/>
          <p:nvPr/>
        </p:nvSpPr>
        <p:spPr>
          <a:xfrm>
            <a:off x="2888414" y="5786151"/>
            <a:ext cx="1473206" cy="84141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900"/>
          </a:p>
        </p:txBody>
      </p:sp>
      <p:grpSp>
        <p:nvGrpSpPr>
          <p:cNvPr id="31" name="群組 30"/>
          <p:cNvGrpSpPr/>
          <p:nvPr/>
        </p:nvGrpSpPr>
        <p:grpSpPr>
          <a:xfrm>
            <a:off x="2796590" y="3934700"/>
            <a:ext cx="1664868" cy="2811428"/>
            <a:chOff x="3197480" y="4135279"/>
            <a:chExt cx="1675312" cy="2732565"/>
          </a:xfrm>
        </p:grpSpPr>
        <p:grpSp>
          <p:nvGrpSpPr>
            <p:cNvPr id="24" name="群組 23"/>
            <p:cNvGrpSpPr/>
            <p:nvPr/>
          </p:nvGrpSpPr>
          <p:grpSpPr>
            <a:xfrm>
              <a:off x="3197480" y="4135279"/>
              <a:ext cx="1675312" cy="1807492"/>
              <a:chOff x="938055" y="4328673"/>
              <a:chExt cx="1675312" cy="1807492"/>
            </a:xfrm>
          </p:grpSpPr>
          <p:sp>
            <p:nvSpPr>
              <p:cNvPr id="25" name="標題 1"/>
              <p:cNvSpPr txBox="1">
                <a:spLocks/>
              </p:cNvSpPr>
              <p:nvPr/>
            </p:nvSpPr>
            <p:spPr>
              <a:xfrm>
                <a:off x="938055" y="4328673"/>
                <a:ext cx="1675312" cy="8651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Teaching plan</a:t>
                </a:r>
              </a:p>
            </p:txBody>
          </p:sp>
          <p:sp>
            <p:nvSpPr>
              <p:cNvPr id="26" name="標題 1"/>
              <p:cNvSpPr txBox="1">
                <a:spLocks/>
              </p:cNvSpPr>
              <p:nvPr/>
            </p:nvSpPr>
            <p:spPr>
              <a:xfrm>
                <a:off x="938055" y="5196200"/>
                <a:ext cx="1675312" cy="93996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assistant teacher suggests amendment</a:t>
                </a:r>
              </a:p>
            </p:txBody>
          </p:sp>
        </p:grpSp>
        <p:sp>
          <p:nvSpPr>
            <p:cNvPr id="30" name="標題 1"/>
            <p:cNvSpPr txBox="1">
              <a:spLocks/>
            </p:cNvSpPr>
            <p:nvPr/>
          </p:nvSpPr>
          <p:spPr>
            <a:xfrm>
              <a:off x="3197480" y="5927879"/>
              <a:ext cx="1675312" cy="939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en" sz="11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Main and assistant teacher</a:t>
              </a:r>
              <a:br>
                <a:rPr lang="en-US" altLang="zh-TW" sz="1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" sz="11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Common preparation through video</a:t>
              </a:r>
            </a:p>
          </p:txBody>
        </p:sp>
      </p:grpSp>
      <p:sp>
        <p:nvSpPr>
          <p:cNvPr id="58" name="圓角矩形 57"/>
          <p:cNvSpPr/>
          <p:nvPr/>
        </p:nvSpPr>
        <p:spPr>
          <a:xfrm>
            <a:off x="5165126" y="5816688"/>
            <a:ext cx="1540854" cy="818460"/>
          </a:xfrm>
          <a:prstGeom prst="round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900"/>
          </a:p>
        </p:txBody>
      </p:sp>
      <p:grpSp>
        <p:nvGrpSpPr>
          <p:cNvPr id="32" name="群組 31"/>
          <p:cNvGrpSpPr/>
          <p:nvPr/>
        </p:nvGrpSpPr>
        <p:grpSpPr>
          <a:xfrm>
            <a:off x="5165125" y="3134786"/>
            <a:ext cx="1675313" cy="3531251"/>
            <a:chOff x="3197479" y="4135279"/>
            <a:chExt cx="1675313" cy="2791478"/>
          </a:xfrm>
        </p:grpSpPr>
        <p:sp>
          <p:nvSpPr>
            <p:cNvPr id="34" name="標題 1"/>
            <p:cNvSpPr txBox="1">
              <a:spLocks/>
            </p:cNvSpPr>
            <p:nvPr/>
          </p:nvSpPr>
          <p:spPr>
            <a:xfrm>
              <a:off x="3197479" y="6264456"/>
              <a:ext cx="1628479" cy="66230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en" sz="11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Main and assistant teacher</a:t>
              </a:r>
              <a:br>
                <a:rPr lang="en-US" altLang="zh-TW" sz="1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" sz="11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Common preparation through video</a:t>
              </a: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3197480" y="4135279"/>
              <a:ext cx="1675312" cy="2086588"/>
              <a:chOff x="938055" y="4328673"/>
              <a:chExt cx="1675312" cy="2086588"/>
            </a:xfrm>
          </p:grpSpPr>
          <p:sp>
            <p:nvSpPr>
              <p:cNvPr id="35" name="標題 1"/>
              <p:cNvSpPr txBox="1">
                <a:spLocks/>
              </p:cNvSpPr>
              <p:nvPr/>
            </p:nvSpPr>
            <p:spPr>
              <a:xfrm>
                <a:off x="938055" y="4328673"/>
                <a:ext cx="1675312" cy="106003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Revision of case study</a:t>
                </a:r>
                <a:endParaRPr lang="en-US" altLang="zh-TW" sz="11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rtl="0"/>
                <a:r>
                  <a:rPr lang="en" sz="1100" b="1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Courseware preparation</a:t>
                </a:r>
                <a:endParaRPr lang="en-US" altLang="zh-TW" sz="11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標題 1"/>
              <p:cNvSpPr txBox="1">
                <a:spLocks/>
              </p:cNvSpPr>
              <p:nvPr/>
            </p:nvSpPr>
            <p:spPr>
              <a:xfrm>
                <a:off x="938055" y="5388704"/>
                <a:ext cx="1675312" cy="102655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assistant teacher arrange the intervention</a:t>
                </a:r>
                <a:endParaRPr lang="en-US" altLang="zh-TW" sz="1100" b="1" dirty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rtl="0"/>
                <a:r>
                  <a:rPr lang="en" sz="1100" b="1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Instruction to pre-study</a:t>
                </a:r>
              </a:p>
            </p:txBody>
          </p:sp>
        </p:grpSp>
      </p:grpSp>
      <p:grpSp>
        <p:nvGrpSpPr>
          <p:cNvPr id="64" name="群組 63"/>
          <p:cNvGrpSpPr/>
          <p:nvPr/>
        </p:nvGrpSpPr>
        <p:grpSpPr>
          <a:xfrm>
            <a:off x="7256832" y="2327899"/>
            <a:ext cx="1797458" cy="3913437"/>
            <a:chOff x="7201447" y="2301004"/>
            <a:chExt cx="1797458" cy="3913437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82" t="35963" r="29022" b="34338"/>
            <a:stretch/>
          </p:blipFill>
          <p:spPr>
            <a:xfrm>
              <a:off x="7201447" y="2301004"/>
              <a:ext cx="1797458" cy="3913437"/>
            </a:xfrm>
            <a:prstGeom prst="rect">
              <a:avLst/>
            </a:prstGeom>
          </p:spPr>
        </p:pic>
        <p:grpSp>
          <p:nvGrpSpPr>
            <p:cNvPr id="38" name="群組 37"/>
            <p:cNvGrpSpPr/>
            <p:nvPr/>
          </p:nvGrpSpPr>
          <p:grpSpPr>
            <a:xfrm>
              <a:off x="7287959" y="2547387"/>
              <a:ext cx="1675312" cy="3207672"/>
              <a:chOff x="938055" y="4328674"/>
              <a:chExt cx="1675312" cy="1669077"/>
            </a:xfrm>
          </p:grpSpPr>
          <p:sp>
            <p:nvSpPr>
              <p:cNvPr id="40" name="標題 1"/>
              <p:cNvSpPr txBox="1">
                <a:spLocks/>
              </p:cNvSpPr>
              <p:nvPr/>
            </p:nvSpPr>
            <p:spPr>
              <a:xfrm>
                <a:off x="938055" y="4328674"/>
                <a:ext cx="1675312" cy="8462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Teaching activities</a:t>
                </a:r>
                <a:endParaRPr lang="en-US" altLang="zh-TW" sz="11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rtl="0"/>
                <a:r>
                  <a:rPr lang="en" sz="1100" b="1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Include the interactions among students from three places simultaneously</a:t>
                </a:r>
                <a:endParaRPr lang="en-US" altLang="zh-TW" sz="11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標題 1"/>
              <p:cNvSpPr txBox="1">
                <a:spLocks/>
              </p:cNvSpPr>
              <p:nvPr/>
            </p:nvSpPr>
            <p:spPr>
              <a:xfrm>
                <a:off x="938055" y="5153111"/>
                <a:ext cx="1675312" cy="8446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assistant teacher leading students to participate</a:t>
                </a:r>
                <a:endParaRPr lang="en-US" altLang="zh-TW" sz="1100" b="1" dirty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rtl="0"/>
                <a:r>
                  <a:rPr lang="en" sz="1100" b="1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Address any emergency of learning</a:t>
                </a:r>
              </a:p>
            </p:txBody>
          </p:sp>
        </p:grpSp>
      </p:grpSp>
      <p:sp>
        <p:nvSpPr>
          <p:cNvPr id="61" name="圓角矩形 60"/>
          <p:cNvSpPr/>
          <p:nvPr/>
        </p:nvSpPr>
        <p:spPr>
          <a:xfrm>
            <a:off x="9744767" y="4189619"/>
            <a:ext cx="1490362" cy="1427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900"/>
          </a:p>
        </p:txBody>
      </p:sp>
      <p:grpSp>
        <p:nvGrpSpPr>
          <p:cNvPr id="42" name="群組 41"/>
          <p:cNvGrpSpPr/>
          <p:nvPr/>
        </p:nvGrpSpPr>
        <p:grpSpPr>
          <a:xfrm>
            <a:off x="9456111" y="1918557"/>
            <a:ext cx="2071300" cy="3578226"/>
            <a:chOff x="3000188" y="4135280"/>
            <a:chExt cx="2071300" cy="1962698"/>
          </a:xfrm>
        </p:grpSpPr>
        <p:grpSp>
          <p:nvGrpSpPr>
            <p:cNvPr id="43" name="群組 42"/>
            <p:cNvGrpSpPr/>
            <p:nvPr/>
          </p:nvGrpSpPr>
          <p:grpSpPr>
            <a:xfrm>
              <a:off x="3197480" y="4135280"/>
              <a:ext cx="1675312" cy="1281615"/>
              <a:chOff x="938055" y="4328674"/>
              <a:chExt cx="1675312" cy="1281615"/>
            </a:xfrm>
          </p:grpSpPr>
          <p:sp>
            <p:nvSpPr>
              <p:cNvPr id="45" name="標題 1"/>
              <p:cNvSpPr txBox="1">
                <a:spLocks/>
              </p:cNvSpPr>
              <p:nvPr/>
            </p:nvSpPr>
            <p:spPr>
              <a:xfrm>
                <a:off x="938055" y="4328674"/>
                <a:ext cx="1675312" cy="5567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00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main teacher evaluates his/her own teaching</a:t>
                </a:r>
                <a:endParaRPr lang="en-US" altLang="zh-TW" sz="11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標題 1"/>
              <p:cNvSpPr txBox="1">
                <a:spLocks/>
              </p:cNvSpPr>
              <p:nvPr/>
            </p:nvSpPr>
            <p:spPr>
              <a:xfrm>
                <a:off x="938055" y="4884679"/>
                <a:ext cx="1675312" cy="7256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rtl="0"/>
                <a:r>
                  <a:rPr lang="en" sz="1100" b="1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assistant teacher presents the classroom observation</a:t>
                </a:r>
                <a:endParaRPr lang="en-US" altLang="zh-TW" sz="1100" b="1" dirty="0">
                  <a:solidFill>
                    <a:srgbClr val="9900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rtl="0"/>
                <a:r>
                  <a:rPr lang="en" sz="1100" b="1">
                    <a:solidFill>
                      <a:srgbClr val="99009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Collaboration and reflection</a:t>
                </a:r>
              </a:p>
            </p:txBody>
          </p:sp>
        </p:grpSp>
        <p:sp>
          <p:nvSpPr>
            <p:cNvPr id="44" name="標題 1"/>
            <p:cNvSpPr txBox="1">
              <a:spLocks/>
            </p:cNvSpPr>
            <p:nvPr/>
          </p:nvSpPr>
          <p:spPr>
            <a:xfrm>
              <a:off x="3000188" y="5424457"/>
              <a:ext cx="2071300" cy="6735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  <a:scene3d>
                <a:camera prst="perspectiveContrastingRightFacing"/>
                <a:lightRig rig="threePt" dir="t"/>
              </a:scene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en" sz="1400" b="1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Expert review</a:t>
              </a:r>
              <a:endPara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rtl="0"/>
              <a:r>
                <a:rPr lang="en" sz="1400" b="1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Common teaching-review</a:t>
              </a:r>
              <a:endPara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2" name="文字方塊 61"/>
          <p:cNvSpPr txBox="1"/>
          <p:nvPr/>
        </p:nvSpPr>
        <p:spPr>
          <a:xfrm>
            <a:off x="1114216" y="1085031"/>
            <a:ext cx="224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2800" b="1" dirty="0">
                <a:solidFill>
                  <a:srgbClr val="000066"/>
                </a:solidFill>
                <a:latin typeface="Brush Script MT" panose="03060802040406070304" pitchFamily="66" charset="0"/>
                <a:ea typeface="微軟正黑體" panose="020B0604030504040204" pitchFamily="34" charset="-120"/>
              </a:rPr>
              <a:t>0+3, 1+2</a:t>
            </a:r>
            <a:endParaRPr lang="zh-TW" altLang="en-US" sz="2800" b="1" dirty="0">
              <a:solidFill>
                <a:srgbClr val="000066"/>
              </a:solidFill>
              <a:latin typeface="Brush Script MT" panose="030608020404060703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9248" flipV="1">
            <a:off x="7177750" y="1386106"/>
            <a:ext cx="287416" cy="15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047565" y="211272"/>
            <a:ext cx="9888860" cy="614567"/>
            <a:chOff x="1047565" y="211272"/>
            <a:chExt cx="9888860" cy="614567"/>
          </a:xfrm>
        </p:grpSpPr>
        <p:sp>
          <p:nvSpPr>
            <p:cNvPr id="6" name="文字方塊 5"/>
            <p:cNvSpPr txBox="1"/>
            <p:nvPr/>
          </p:nvSpPr>
          <p:spPr>
            <a:xfrm>
              <a:off x="1047565" y="241064"/>
              <a:ext cx="275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Interaction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802708" y="211272"/>
              <a:ext cx="1853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32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Link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975875" y="213185"/>
              <a:ext cx="1960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32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Growth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24312" y="226741"/>
              <a:ext cx="2082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32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Sharing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72563" y="1406611"/>
            <a:ext cx="10842484" cy="4811309"/>
            <a:chOff x="472563" y="1406611"/>
            <a:chExt cx="10842484" cy="481130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3" y="1412102"/>
              <a:ext cx="3527568" cy="23721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145" y="1412102"/>
              <a:ext cx="3588155" cy="23721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1"/>
            <a:stretch/>
          </p:blipFill>
          <p:spPr>
            <a:xfrm>
              <a:off x="7810314" y="1406611"/>
              <a:ext cx="3504733" cy="23958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353" y="3843058"/>
              <a:ext cx="3803069" cy="23748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53215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 sz="200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zh-TW" altLang="en-US" sz="120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/>
          <a:srcRect b="1457"/>
          <a:stretch/>
        </p:blipFill>
        <p:spPr>
          <a:xfrm>
            <a:off x="0" y="-20238"/>
            <a:ext cx="12192000" cy="6878238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1090964" y="145457"/>
            <a:ext cx="4416567" cy="3352238"/>
            <a:chOff x="460155" y="915638"/>
            <a:chExt cx="4416567" cy="3352238"/>
          </a:xfrm>
        </p:grpSpPr>
        <p:sp>
          <p:nvSpPr>
            <p:cNvPr id="22" name="文字方塊 21"/>
            <p:cNvSpPr txBox="1"/>
            <p:nvPr/>
          </p:nvSpPr>
          <p:spPr>
            <a:xfrm>
              <a:off x="460155" y="915638"/>
              <a:ext cx="3013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Different requisites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60155" y="1932572"/>
              <a:ext cx="3013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Time limit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60155" y="3806211"/>
              <a:ext cx="4416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Tendency of oral expression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60155" y="2862152"/>
              <a:ext cx="3688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Stability of transmission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054572" y="145457"/>
            <a:ext cx="5911052" cy="3490725"/>
            <a:chOff x="3551549" y="289010"/>
            <a:chExt cx="4764457" cy="3490725"/>
          </a:xfrm>
        </p:grpSpPr>
        <p:sp>
          <p:nvSpPr>
            <p:cNvPr id="27" name="文字方塊 26"/>
            <p:cNvSpPr txBox="1"/>
            <p:nvPr/>
          </p:nvSpPr>
          <p:spPr>
            <a:xfrm>
              <a:off x="4458113" y="289010"/>
              <a:ext cx="2447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pPr rtl="0"/>
              <a:r>
                <a:rPr lang="en" sz="2000" b="1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Common preparation among teachers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865560" y="1034936"/>
              <a:ext cx="3784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pPr algn="ctr" rtl="0"/>
              <a:r>
                <a:rPr lang="en" sz="2000" b="1" dirty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Pre-test, pre-order</a:t>
              </a:r>
              <a:endParaRPr lang="en-US" altLang="zh-TW" sz="2000" b="1" dirty="0">
                <a:solidFill>
                  <a:srgbClr val="FF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rtl="0"/>
              <a:r>
                <a:rPr lang="en" sz="2000" b="1" dirty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Class before a class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926788" y="3379625"/>
              <a:ext cx="4013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pPr rtl="0"/>
              <a:r>
                <a:rPr lang="en" sz="2000" b="1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Provide visual clues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551549" y="2481258"/>
              <a:ext cx="47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27000" h="69850" prst="artDeco"/>
              </a:sp3d>
            </a:bodyPr>
            <a:lstStyle/>
            <a:p>
              <a:pPr rtl="0"/>
              <a:r>
                <a:rPr lang="en" sz="2000" b="1" dirty="0">
                  <a:solidFill>
                    <a:srgbClr val="FFCC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Reduce the information being received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818884" y="3689259"/>
            <a:ext cx="7224937" cy="2162601"/>
            <a:chOff x="1732910" y="3893551"/>
            <a:chExt cx="5030881" cy="2162601"/>
          </a:xfrm>
        </p:grpSpPr>
        <p:sp>
          <p:nvSpPr>
            <p:cNvPr id="32" name="文字方塊 31"/>
            <p:cNvSpPr txBox="1"/>
            <p:nvPr/>
          </p:nvSpPr>
          <p:spPr>
            <a:xfrm>
              <a:off x="3142776" y="3893551"/>
              <a:ext cx="2586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rtl="0"/>
              <a:r>
                <a:rPr lang="en" sz="2800" b="1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Adaptive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732910" y="5532932"/>
              <a:ext cx="5030881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  <a:sp3d extrusionH="57150">
                <a:bevelT w="38100" h="38100" prst="convex"/>
              </a:sp3d>
            </a:bodyPr>
            <a:lstStyle/>
            <a:p>
              <a:pPr rtl="0"/>
              <a:r>
                <a:rPr lang="en" sz="2800" b="1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Maximize the value of interaction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715214" y="4721637"/>
              <a:ext cx="3013602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  <a:sp3d extrusionH="57150">
                <a:bevelT w="38100" h="38100" prst="convex"/>
              </a:sp3d>
            </a:bodyPr>
            <a:lstStyle/>
            <a:p>
              <a:pPr rtl="0"/>
              <a:r>
                <a:rPr lang="en" sz="2800" b="1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Active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 sz="320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4191" r="2084" b="5600"/>
          <a:stretch/>
        </p:blipFill>
        <p:spPr>
          <a:xfrm>
            <a:off x="0" y="0"/>
            <a:ext cx="12192000" cy="6858000"/>
          </a:xfrm>
        </p:spPr>
      </p:pic>
      <p:grpSp>
        <p:nvGrpSpPr>
          <p:cNvPr id="17" name="群組 16"/>
          <p:cNvGrpSpPr/>
          <p:nvPr/>
        </p:nvGrpSpPr>
        <p:grpSpPr>
          <a:xfrm>
            <a:off x="731520" y="905238"/>
            <a:ext cx="4973411" cy="5130012"/>
            <a:chOff x="709749" y="823364"/>
            <a:chExt cx="4973411" cy="5130012"/>
          </a:xfrm>
        </p:grpSpPr>
        <p:sp>
          <p:nvSpPr>
            <p:cNvPr id="18" name="橢圓 17"/>
            <p:cNvSpPr/>
            <p:nvPr/>
          </p:nvSpPr>
          <p:spPr>
            <a:xfrm>
              <a:off x="709749" y="823364"/>
              <a:ext cx="4920341" cy="51300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20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90352" y="3733251"/>
              <a:ext cx="4118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en" sz="2400" b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~Vygotsky</a:t>
              </a:r>
              <a:endParaRPr lang="zh-TW" altLang="en-US" sz="24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16429" y="2632197"/>
              <a:ext cx="4866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" sz="3600" b="1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Learning</a:t>
              </a:r>
              <a:r>
                <a:rPr lang="en" sz="2800" b="1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occurs in the </a:t>
              </a:r>
              <a:r>
                <a:rPr lang="en" sz="3600" b="1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interactions</a:t>
              </a: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6096000" y="3613841"/>
            <a:ext cx="589271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228600" h="88900" prst="coolSlant"/>
              <a:bevelB w="31750"/>
            </a:sp3d>
          </a:bodyPr>
          <a:lstStyle/>
          <a:p>
            <a:pPr algn="ctr" rtl="0"/>
            <a:r>
              <a:rPr lang="en" sz="4400" b="1" i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Distance is no longer remote</a:t>
            </a:r>
            <a:br>
              <a:rPr lang="en-US" altLang="zh-TW" sz="4400" b="1" i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" sz="4400" b="1" i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is abundant and diversified</a:t>
            </a:r>
          </a:p>
        </p:txBody>
      </p:sp>
    </p:spTree>
    <p:extLst>
      <p:ext uri="{BB962C8B-B14F-4D97-AF65-F5344CB8AC3E}">
        <p14:creationId xmlns:p14="http://schemas.microsoft.com/office/powerpoint/2010/main" val="2078094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177</Words>
  <Application>Microsoft Office PowerPoint</Application>
  <PresentationFormat>寬螢幕</PresentationFormat>
  <Paragraphs>51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Brush Script MT</vt:lpstr>
      <vt:lpstr>Calibri</vt:lpstr>
      <vt:lpstr>Calibri Light</vt:lpstr>
      <vt:lpstr>Office 佈景主題</vt:lpstr>
      <vt:lpstr>PowerPoint 簡報</vt:lpstr>
      <vt:lpstr>Analysis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教師專業成長</dc:title>
  <dc:creator>Windows 使用者</dc:creator>
  <cp:lastModifiedBy>user</cp:lastModifiedBy>
  <cp:revision>49</cp:revision>
  <dcterms:created xsi:type="dcterms:W3CDTF">2017-10-22T01:27:46Z</dcterms:created>
  <dcterms:modified xsi:type="dcterms:W3CDTF">2017-11-13T09:52:11Z</dcterms:modified>
</cp:coreProperties>
</file>