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311" r:id="rId4"/>
    <p:sldId id="278" r:id="rId5"/>
    <p:sldId id="279" r:id="rId6"/>
    <p:sldId id="294" r:id="rId7"/>
    <p:sldId id="280" r:id="rId8"/>
    <p:sldId id="312" r:id="rId9"/>
    <p:sldId id="282" r:id="rId10"/>
    <p:sldId id="313" r:id="rId11"/>
    <p:sldId id="295" r:id="rId12"/>
    <p:sldId id="258" r:id="rId13"/>
    <p:sldId id="284" r:id="rId14"/>
    <p:sldId id="299" r:id="rId15"/>
    <p:sldId id="289" r:id="rId16"/>
    <p:sldId id="302" r:id="rId17"/>
    <p:sldId id="290" r:id="rId18"/>
    <p:sldId id="303" r:id="rId19"/>
    <p:sldId id="291" r:id="rId20"/>
    <p:sldId id="304" r:id="rId21"/>
    <p:sldId id="292" r:id="rId22"/>
    <p:sldId id="305" r:id="rId23"/>
    <p:sldId id="306" r:id="rId24"/>
    <p:sldId id="307" r:id="rId25"/>
    <p:sldId id="296" r:id="rId26"/>
    <p:sldId id="297" r:id="rId27"/>
    <p:sldId id="308" r:id="rId28"/>
    <p:sldId id="309" r:id="rId29"/>
    <p:sldId id="310" r:id="rId30"/>
    <p:sldId id="276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许幸" initials="许幸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37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F1748-54A6-41E0-818A-04DBBD53387B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FBB1643-31F2-4513-8CB9-C7C325CE9AE2}">
      <dgm:prSet phldrT="[文本]" custT="1"/>
      <dgm:spPr/>
      <dgm:t>
        <a:bodyPr/>
        <a:lstStyle/>
        <a:p>
          <a:r>
            <a:rPr lang="zh-CN" altLang="en-US" sz="1800" b="1" dirty="0">
              <a:latin typeface="MingLiU" panose="02020509000000000000" pitchFamily="49" charset="-120"/>
              <a:ea typeface="MingLiU" panose="02020509000000000000" pitchFamily="49" charset="-120"/>
            </a:rPr>
            <a:t>行政長官</a:t>
          </a:r>
        </a:p>
      </dgm:t>
    </dgm:pt>
    <dgm:pt modelId="{AE0BA059-7CDD-40D7-8218-AD268BDF4329}" type="parTrans" cxnId="{A4D43B99-8369-40EC-9DD9-E68E8A7264A6}">
      <dgm:prSet/>
      <dgm:spPr/>
      <dgm:t>
        <a:bodyPr/>
        <a:lstStyle/>
        <a:p>
          <a:endParaRPr lang="zh-CN" altLang="en-US"/>
        </a:p>
      </dgm:t>
    </dgm:pt>
    <dgm:pt modelId="{166DA930-09F1-47A3-BF4B-214F4970558D}" type="sibTrans" cxnId="{A4D43B99-8369-40EC-9DD9-E68E8A7264A6}">
      <dgm:prSet/>
      <dgm:spPr/>
      <dgm:t>
        <a:bodyPr/>
        <a:lstStyle/>
        <a:p>
          <a:endParaRPr lang="zh-CN" altLang="en-US"/>
        </a:p>
      </dgm:t>
    </dgm:pt>
    <dgm:pt modelId="{139AC98D-33EC-465D-9538-8A4C16891B41}">
      <dgm:prSet phldrT="[文本]" custT="1"/>
      <dgm:spPr/>
      <dgm:t>
        <a:bodyPr/>
        <a:lstStyle/>
        <a:p>
          <a:r>
            <a:rPr lang="zh-CN" altLang="en-US" sz="1800" b="1" dirty="0">
              <a:latin typeface="MingLiU" panose="02020509000000000000" pitchFamily="49" charset="-120"/>
              <a:ea typeface="MingLiU" panose="02020509000000000000" pitchFamily="49" charset="-120"/>
            </a:rPr>
            <a:t>教師</a:t>
          </a:r>
          <a:endParaRPr lang="en-US" altLang="zh-CN" sz="1800" b="1" dirty="0">
            <a:latin typeface="MingLiU" panose="02020509000000000000" pitchFamily="49" charset="-120"/>
            <a:ea typeface="MingLiU" panose="02020509000000000000" pitchFamily="49" charset="-120"/>
          </a:endParaRPr>
        </a:p>
        <a:p>
          <a:r>
            <a:rPr lang="zh-CN" altLang="en-US" sz="1800" b="1" dirty="0">
              <a:latin typeface="MingLiU" panose="02020509000000000000" pitchFamily="49" charset="-120"/>
              <a:ea typeface="MingLiU" panose="02020509000000000000" pitchFamily="49" charset="-120"/>
            </a:rPr>
            <a:t>和志工</a:t>
          </a:r>
          <a:endParaRPr lang="zh-CN" altLang="en-US" sz="1500" b="1" dirty="0">
            <a:latin typeface="MingLiU" panose="02020509000000000000" pitchFamily="49" charset="-120"/>
            <a:ea typeface="MingLiU" panose="02020509000000000000" pitchFamily="49" charset="-120"/>
          </a:endParaRPr>
        </a:p>
      </dgm:t>
    </dgm:pt>
    <dgm:pt modelId="{A4E09301-723C-4208-BF4E-97BD8E0E043A}" type="parTrans" cxnId="{045F8458-A981-42CD-A293-51A313C0080E}">
      <dgm:prSet/>
      <dgm:spPr/>
      <dgm:t>
        <a:bodyPr/>
        <a:lstStyle/>
        <a:p>
          <a:endParaRPr lang="zh-CN" altLang="en-US"/>
        </a:p>
      </dgm:t>
    </dgm:pt>
    <dgm:pt modelId="{66CF50D4-8CDF-4F6F-84D2-91BEBBEEF722}" type="sibTrans" cxnId="{045F8458-A981-42CD-A293-51A313C0080E}">
      <dgm:prSet/>
      <dgm:spPr/>
      <dgm:t>
        <a:bodyPr/>
        <a:lstStyle/>
        <a:p>
          <a:endParaRPr lang="zh-CN" altLang="en-US"/>
        </a:p>
      </dgm:t>
    </dgm:pt>
    <dgm:pt modelId="{4F1AC619-F7DF-49C2-A027-5DE6D1B9187F}">
      <dgm:prSet phldrT="[文本]" custT="1"/>
      <dgm:spPr/>
      <dgm:t>
        <a:bodyPr/>
        <a:lstStyle/>
        <a:p>
          <a:r>
            <a:rPr lang="zh-CN" altLang="en-US" sz="2000" b="1" dirty="0">
              <a:latin typeface="MingLiU" panose="02020509000000000000" pitchFamily="49" charset="-120"/>
              <a:ea typeface="MingLiU" panose="02020509000000000000" pitchFamily="49" charset="-120"/>
            </a:rPr>
            <a:t>家長</a:t>
          </a:r>
        </a:p>
      </dgm:t>
    </dgm:pt>
    <dgm:pt modelId="{DB6A6417-1DFC-40AD-8A28-215569771D17}" type="parTrans" cxnId="{F543026B-E6B8-4D50-9663-E98233E3B088}">
      <dgm:prSet/>
      <dgm:spPr/>
      <dgm:t>
        <a:bodyPr/>
        <a:lstStyle/>
        <a:p>
          <a:endParaRPr lang="zh-CN" altLang="en-US"/>
        </a:p>
      </dgm:t>
    </dgm:pt>
    <dgm:pt modelId="{E79E2C7B-2460-41FE-91ED-AC26A011D216}" type="sibTrans" cxnId="{F543026B-E6B8-4D50-9663-E98233E3B088}">
      <dgm:prSet/>
      <dgm:spPr/>
      <dgm:t>
        <a:bodyPr/>
        <a:lstStyle/>
        <a:p>
          <a:endParaRPr lang="zh-CN" altLang="en-US"/>
        </a:p>
      </dgm:t>
    </dgm:pt>
    <dgm:pt modelId="{A08340DF-7AA1-44FD-97FB-84A7C3938E22}">
      <dgm:prSet phldrT="[文本]" custT="1"/>
      <dgm:spPr/>
      <dgm:t>
        <a:bodyPr/>
        <a:lstStyle/>
        <a:p>
          <a:r>
            <a:rPr lang="zh-CN" altLang="en-US" sz="1800" b="1" dirty="0">
              <a:latin typeface="MingLiU" panose="02020509000000000000" pitchFamily="49" charset="-120"/>
              <a:ea typeface="MingLiU" panose="02020509000000000000" pitchFamily="49" charset="-120"/>
            </a:rPr>
            <a:t>學生</a:t>
          </a:r>
        </a:p>
      </dgm:t>
    </dgm:pt>
    <dgm:pt modelId="{3A7A28F8-BEE4-4342-B18B-983872813456}" type="parTrans" cxnId="{D20DA218-18E7-4554-8B23-8CA3B4ED394D}">
      <dgm:prSet/>
      <dgm:spPr/>
      <dgm:t>
        <a:bodyPr/>
        <a:lstStyle/>
        <a:p>
          <a:endParaRPr lang="zh-CN" altLang="en-US"/>
        </a:p>
      </dgm:t>
    </dgm:pt>
    <dgm:pt modelId="{97FD6982-7C4A-4C9A-8192-C4A2FF66F848}" type="sibTrans" cxnId="{D20DA218-18E7-4554-8B23-8CA3B4ED394D}">
      <dgm:prSet/>
      <dgm:spPr/>
      <dgm:t>
        <a:bodyPr/>
        <a:lstStyle/>
        <a:p>
          <a:endParaRPr lang="zh-CN" altLang="en-US"/>
        </a:p>
      </dgm:t>
    </dgm:pt>
    <dgm:pt modelId="{BBACF092-F53D-4D69-BB04-787F27A6C7F1}">
      <dgm:prSet phldrT="[文本]" custT="1"/>
      <dgm:spPr/>
      <dgm:t>
        <a:bodyPr/>
        <a:lstStyle/>
        <a:p>
          <a:r>
            <a:rPr lang="zh-CN" altLang="en-US" sz="18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rPr>
            <a:t>行政團隊</a:t>
          </a:r>
        </a:p>
      </dgm:t>
    </dgm:pt>
    <dgm:pt modelId="{A38C24CA-869A-4088-95DA-6B29BFE9CE5A}" type="parTrans" cxnId="{080CA110-64AB-431F-94F7-473C1F36323F}">
      <dgm:prSet/>
      <dgm:spPr/>
      <dgm:t>
        <a:bodyPr/>
        <a:lstStyle/>
        <a:p>
          <a:endParaRPr lang="zh-CN" altLang="en-US"/>
        </a:p>
      </dgm:t>
    </dgm:pt>
    <dgm:pt modelId="{16B263B2-C52F-43F9-84D9-B83890B0C85A}" type="sibTrans" cxnId="{080CA110-64AB-431F-94F7-473C1F36323F}">
      <dgm:prSet/>
      <dgm:spPr/>
      <dgm:t>
        <a:bodyPr/>
        <a:lstStyle/>
        <a:p>
          <a:endParaRPr lang="zh-CN" altLang="en-US"/>
        </a:p>
      </dgm:t>
    </dgm:pt>
    <dgm:pt modelId="{1C63796E-F63D-4DFB-A5B0-EAC36B4B70BF}" type="pres">
      <dgm:prSet presAssocID="{C00F1748-54A6-41E0-818A-04DBBD5338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F7BD26E-CC94-4E7A-9758-FF4E591EEEC6}" type="pres">
      <dgm:prSet presAssocID="{3FBB1643-31F2-4513-8CB9-C7C325CE9AE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B60F5E-7AB5-4F81-93C2-9333529B759E}" type="pres">
      <dgm:prSet presAssocID="{3FBB1643-31F2-4513-8CB9-C7C325CE9AE2}" presName="spNode" presStyleCnt="0"/>
      <dgm:spPr/>
    </dgm:pt>
    <dgm:pt modelId="{D2FBE723-00FB-48E2-AB1C-8DB41B6E4F7F}" type="pres">
      <dgm:prSet presAssocID="{166DA930-09F1-47A3-BF4B-214F4970558D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6D9E25BF-6505-4AC0-ADDA-499375E72AD7}" type="pres">
      <dgm:prSet presAssocID="{139AC98D-33EC-465D-9538-8A4C16891B4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60B695-0CF4-49B1-BC2F-CB4ABF239FFF}" type="pres">
      <dgm:prSet presAssocID="{139AC98D-33EC-465D-9538-8A4C16891B41}" presName="spNode" presStyleCnt="0"/>
      <dgm:spPr/>
    </dgm:pt>
    <dgm:pt modelId="{8A7A4DF4-74F9-49BC-BCC9-4B936CAB8A1C}" type="pres">
      <dgm:prSet presAssocID="{66CF50D4-8CDF-4F6F-84D2-91BEBBEEF722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FB4ED1FC-BF0D-41E7-9046-C3A6B1F8068C}" type="pres">
      <dgm:prSet presAssocID="{4F1AC619-F7DF-49C2-A027-5DE6D1B9187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67ABA5-9193-4CD1-B61E-E2FEA15AEF66}" type="pres">
      <dgm:prSet presAssocID="{4F1AC619-F7DF-49C2-A027-5DE6D1B9187F}" presName="spNode" presStyleCnt="0"/>
      <dgm:spPr/>
    </dgm:pt>
    <dgm:pt modelId="{FA4EE890-C417-47DF-AED6-FAF893EA0597}" type="pres">
      <dgm:prSet presAssocID="{E79E2C7B-2460-41FE-91ED-AC26A011D216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C7F68951-A6ED-4824-BFB5-B2B97DD7FE3A}" type="pres">
      <dgm:prSet presAssocID="{A08340DF-7AA1-44FD-97FB-84A7C3938E2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CE1244-E1A6-4259-BAFF-B3E919ADCA0C}" type="pres">
      <dgm:prSet presAssocID="{A08340DF-7AA1-44FD-97FB-84A7C3938E22}" presName="spNode" presStyleCnt="0"/>
      <dgm:spPr/>
    </dgm:pt>
    <dgm:pt modelId="{64EDD689-5290-44BF-9C70-28A36B01D6A1}" type="pres">
      <dgm:prSet presAssocID="{97FD6982-7C4A-4C9A-8192-C4A2FF66F848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28D838A0-E7C8-437E-8381-6FDD56C090B7}" type="pres">
      <dgm:prSet presAssocID="{BBACF092-F53D-4D69-BB04-787F27A6C7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203A2B-B3B3-4DB2-9741-2B3A4F860A95}" type="pres">
      <dgm:prSet presAssocID="{BBACF092-F53D-4D69-BB04-787F27A6C7F1}" presName="spNode" presStyleCnt="0"/>
      <dgm:spPr/>
    </dgm:pt>
    <dgm:pt modelId="{A4E3A29F-86B9-4708-BCAE-1D5736973233}" type="pres">
      <dgm:prSet presAssocID="{16B263B2-C52F-43F9-84D9-B83890B0C85A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15257C7F-A833-44A1-A666-5651A75175AF}" type="presOf" srcId="{139AC98D-33EC-465D-9538-8A4C16891B41}" destId="{6D9E25BF-6505-4AC0-ADDA-499375E72AD7}" srcOrd="0" destOrd="0" presId="urn:microsoft.com/office/officeart/2005/8/layout/cycle6"/>
    <dgm:cxn modelId="{A4D43B99-8369-40EC-9DD9-E68E8A7264A6}" srcId="{C00F1748-54A6-41E0-818A-04DBBD53387B}" destId="{3FBB1643-31F2-4513-8CB9-C7C325CE9AE2}" srcOrd="0" destOrd="0" parTransId="{AE0BA059-7CDD-40D7-8218-AD268BDF4329}" sibTransId="{166DA930-09F1-47A3-BF4B-214F4970558D}"/>
    <dgm:cxn modelId="{F543026B-E6B8-4D50-9663-E98233E3B088}" srcId="{C00F1748-54A6-41E0-818A-04DBBD53387B}" destId="{4F1AC619-F7DF-49C2-A027-5DE6D1B9187F}" srcOrd="2" destOrd="0" parTransId="{DB6A6417-1DFC-40AD-8A28-215569771D17}" sibTransId="{E79E2C7B-2460-41FE-91ED-AC26A011D216}"/>
    <dgm:cxn modelId="{080CA110-64AB-431F-94F7-473C1F36323F}" srcId="{C00F1748-54A6-41E0-818A-04DBBD53387B}" destId="{BBACF092-F53D-4D69-BB04-787F27A6C7F1}" srcOrd="4" destOrd="0" parTransId="{A38C24CA-869A-4088-95DA-6B29BFE9CE5A}" sibTransId="{16B263B2-C52F-43F9-84D9-B83890B0C85A}"/>
    <dgm:cxn modelId="{D20DA218-18E7-4554-8B23-8CA3B4ED394D}" srcId="{C00F1748-54A6-41E0-818A-04DBBD53387B}" destId="{A08340DF-7AA1-44FD-97FB-84A7C3938E22}" srcOrd="3" destOrd="0" parTransId="{3A7A28F8-BEE4-4342-B18B-983872813456}" sibTransId="{97FD6982-7C4A-4C9A-8192-C4A2FF66F848}"/>
    <dgm:cxn modelId="{045F8458-A981-42CD-A293-51A313C0080E}" srcId="{C00F1748-54A6-41E0-818A-04DBBD53387B}" destId="{139AC98D-33EC-465D-9538-8A4C16891B41}" srcOrd="1" destOrd="0" parTransId="{A4E09301-723C-4208-BF4E-97BD8E0E043A}" sibTransId="{66CF50D4-8CDF-4F6F-84D2-91BEBBEEF722}"/>
    <dgm:cxn modelId="{A7E75036-3431-42FD-B9A0-727DCE7C33FE}" type="presOf" srcId="{3FBB1643-31F2-4513-8CB9-C7C325CE9AE2}" destId="{BF7BD26E-CC94-4E7A-9758-FF4E591EEEC6}" srcOrd="0" destOrd="0" presId="urn:microsoft.com/office/officeart/2005/8/layout/cycle6"/>
    <dgm:cxn modelId="{6B2E578E-17F5-4D58-9052-B7A2E81BC14A}" type="presOf" srcId="{BBACF092-F53D-4D69-BB04-787F27A6C7F1}" destId="{28D838A0-E7C8-437E-8381-6FDD56C090B7}" srcOrd="0" destOrd="0" presId="urn:microsoft.com/office/officeart/2005/8/layout/cycle6"/>
    <dgm:cxn modelId="{7178E827-5FFE-40E9-802E-9C64A8CAC46D}" type="presOf" srcId="{97FD6982-7C4A-4C9A-8192-C4A2FF66F848}" destId="{64EDD689-5290-44BF-9C70-28A36B01D6A1}" srcOrd="0" destOrd="0" presId="urn:microsoft.com/office/officeart/2005/8/layout/cycle6"/>
    <dgm:cxn modelId="{0558BBBD-2FFE-46C0-A10D-A6CC494501B3}" type="presOf" srcId="{66CF50D4-8CDF-4F6F-84D2-91BEBBEEF722}" destId="{8A7A4DF4-74F9-49BC-BCC9-4B936CAB8A1C}" srcOrd="0" destOrd="0" presId="urn:microsoft.com/office/officeart/2005/8/layout/cycle6"/>
    <dgm:cxn modelId="{1A5EB543-8AA5-4FFE-82F5-9B1D97F780A9}" type="presOf" srcId="{A08340DF-7AA1-44FD-97FB-84A7C3938E22}" destId="{C7F68951-A6ED-4824-BFB5-B2B97DD7FE3A}" srcOrd="0" destOrd="0" presId="urn:microsoft.com/office/officeart/2005/8/layout/cycle6"/>
    <dgm:cxn modelId="{E49619F6-7EB3-4206-B4B6-C87916D46D36}" type="presOf" srcId="{C00F1748-54A6-41E0-818A-04DBBD53387B}" destId="{1C63796E-F63D-4DFB-A5B0-EAC36B4B70BF}" srcOrd="0" destOrd="0" presId="urn:microsoft.com/office/officeart/2005/8/layout/cycle6"/>
    <dgm:cxn modelId="{5F4399D4-B3AE-4F4A-8AF2-02B8652A1F65}" type="presOf" srcId="{E79E2C7B-2460-41FE-91ED-AC26A011D216}" destId="{FA4EE890-C417-47DF-AED6-FAF893EA0597}" srcOrd="0" destOrd="0" presId="urn:microsoft.com/office/officeart/2005/8/layout/cycle6"/>
    <dgm:cxn modelId="{3DF93D1F-BB01-4FF4-A9C6-1F090F4EE21C}" type="presOf" srcId="{166DA930-09F1-47A3-BF4B-214F4970558D}" destId="{D2FBE723-00FB-48E2-AB1C-8DB41B6E4F7F}" srcOrd="0" destOrd="0" presId="urn:microsoft.com/office/officeart/2005/8/layout/cycle6"/>
    <dgm:cxn modelId="{E9D0F651-079B-4719-B506-8107909649C7}" type="presOf" srcId="{4F1AC619-F7DF-49C2-A027-5DE6D1B9187F}" destId="{FB4ED1FC-BF0D-41E7-9046-C3A6B1F8068C}" srcOrd="0" destOrd="0" presId="urn:microsoft.com/office/officeart/2005/8/layout/cycle6"/>
    <dgm:cxn modelId="{CD96C917-4621-4684-A02B-A5D29AD0B243}" type="presOf" srcId="{16B263B2-C52F-43F9-84D9-B83890B0C85A}" destId="{A4E3A29F-86B9-4708-BCAE-1D5736973233}" srcOrd="0" destOrd="0" presId="urn:microsoft.com/office/officeart/2005/8/layout/cycle6"/>
    <dgm:cxn modelId="{1B21F828-4A88-49DF-AAAD-773C70948CB9}" type="presParOf" srcId="{1C63796E-F63D-4DFB-A5B0-EAC36B4B70BF}" destId="{BF7BD26E-CC94-4E7A-9758-FF4E591EEEC6}" srcOrd="0" destOrd="0" presId="urn:microsoft.com/office/officeart/2005/8/layout/cycle6"/>
    <dgm:cxn modelId="{A2269555-EED5-47F2-A16F-720D43C23657}" type="presParOf" srcId="{1C63796E-F63D-4DFB-A5B0-EAC36B4B70BF}" destId="{3AB60F5E-7AB5-4F81-93C2-9333529B759E}" srcOrd="1" destOrd="0" presId="urn:microsoft.com/office/officeart/2005/8/layout/cycle6"/>
    <dgm:cxn modelId="{7CC637C2-B212-4F5B-BBF8-642CACD5A5BE}" type="presParOf" srcId="{1C63796E-F63D-4DFB-A5B0-EAC36B4B70BF}" destId="{D2FBE723-00FB-48E2-AB1C-8DB41B6E4F7F}" srcOrd="2" destOrd="0" presId="urn:microsoft.com/office/officeart/2005/8/layout/cycle6"/>
    <dgm:cxn modelId="{07A82272-E0E2-4822-8421-8689F74CB72D}" type="presParOf" srcId="{1C63796E-F63D-4DFB-A5B0-EAC36B4B70BF}" destId="{6D9E25BF-6505-4AC0-ADDA-499375E72AD7}" srcOrd="3" destOrd="0" presId="urn:microsoft.com/office/officeart/2005/8/layout/cycle6"/>
    <dgm:cxn modelId="{19DF3F55-EC9C-4895-8461-EFC317450844}" type="presParOf" srcId="{1C63796E-F63D-4DFB-A5B0-EAC36B4B70BF}" destId="{FB60B695-0CF4-49B1-BC2F-CB4ABF239FFF}" srcOrd="4" destOrd="0" presId="urn:microsoft.com/office/officeart/2005/8/layout/cycle6"/>
    <dgm:cxn modelId="{00DDB06A-E2F3-457E-A109-FB276842584F}" type="presParOf" srcId="{1C63796E-F63D-4DFB-A5B0-EAC36B4B70BF}" destId="{8A7A4DF4-74F9-49BC-BCC9-4B936CAB8A1C}" srcOrd="5" destOrd="0" presId="urn:microsoft.com/office/officeart/2005/8/layout/cycle6"/>
    <dgm:cxn modelId="{5020F7DF-7575-4209-B63E-AF4EE97BAB70}" type="presParOf" srcId="{1C63796E-F63D-4DFB-A5B0-EAC36B4B70BF}" destId="{FB4ED1FC-BF0D-41E7-9046-C3A6B1F8068C}" srcOrd="6" destOrd="0" presId="urn:microsoft.com/office/officeart/2005/8/layout/cycle6"/>
    <dgm:cxn modelId="{5993090D-57C3-4376-8307-57A9D202D9B4}" type="presParOf" srcId="{1C63796E-F63D-4DFB-A5B0-EAC36B4B70BF}" destId="{1567ABA5-9193-4CD1-B61E-E2FEA15AEF66}" srcOrd="7" destOrd="0" presId="urn:microsoft.com/office/officeart/2005/8/layout/cycle6"/>
    <dgm:cxn modelId="{B5E9250E-E4C1-48A2-BA85-D61FD25149DA}" type="presParOf" srcId="{1C63796E-F63D-4DFB-A5B0-EAC36B4B70BF}" destId="{FA4EE890-C417-47DF-AED6-FAF893EA0597}" srcOrd="8" destOrd="0" presId="urn:microsoft.com/office/officeart/2005/8/layout/cycle6"/>
    <dgm:cxn modelId="{6ABF006D-DDFB-450E-A312-EF2C797D7199}" type="presParOf" srcId="{1C63796E-F63D-4DFB-A5B0-EAC36B4B70BF}" destId="{C7F68951-A6ED-4824-BFB5-B2B97DD7FE3A}" srcOrd="9" destOrd="0" presId="urn:microsoft.com/office/officeart/2005/8/layout/cycle6"/>
    <dgm:cxn modelId="{F041ECB1-04B3-4500-8359-7C450D3FE541}" type="presParOf" srcId="{1C63796E-F63D-4DFB-A5B0-EAC36B4B70BF}" destId="{7DCE1244-E1A6-4259-BAFF-B3E919ADCA0C}" srcOrd="10" destOrd="0" presId="urn:microsoft.com/office/officeart/2005/8/layout/cycle6"/>
    <dgm:cxn modelId="{4214A3ED-1232-4986-8AE5-48A1184C6349}" type="presParOf" srcId="{1C63796E-F63D-4DFB-A5B0-EAC36B4B70BF}" destId="{64EDD689-5290-44BF-9C70-28A36B01D6A1}" srcOrd="11" destOrd="0" presId="urn:microsoft.com/office/officeart/2005/8/layout/cycle6"/>
    <dgm:cxn modelId="{8A1843CC-937D-4BBF-B5CE-54E95C0C4E6E}" type="presParOf" srcId="{1C63796E-F63D-4DFB-A5B0-EAC36B4B70BF}" destId="{28D838A0-E7C8-437E-8381-6FDD56C090B7}" srcOrd="12" destOrd="0" presId="urn:microsoft.com/office/officeart/2005/8/layout/cycle6"/>
    <dgm:cxn modelId="{2EABDCD7-39CA-4A57-A894-8F6748DAAF7A}" type="presParOf" srcId="{1C63796E-F63D-4DFB-A5B0-EAC36B4B70BF}" destId="{C8203A2B-B3B3-4DB2-9741-2B3A4F860A95}" srcOrd="13" destOrd="0" presId="urn:microsoft.com/office/officeart/2005/8/layout/cycle6"/>
    <dgm:cxn modelId="{DC71C290-1FCB-4D00-B59D-C6CE6094990B}" type="presParOf" srcId="{1C63796E-F63D-4DFB-A5B0-EAC36B4B70BF}" destId="{A4E3A29F-86B9-4708-BCAE-1D573697323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BD26E-CC94-4E7A-9758-FF4E591EEEC6}">
      <dsp:nvSpPr>
        <dsp:cNvPr id="0" name=""/>
        <dsp:cNvSpPr/>
      </dsp:nvSpPr>
      <dsp:spPr>
        <a:xfrm>
          <a:off x="2183538" y="2068"/>
          <a:ext cx="1210580" cy="786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MingLiU" panose="02020509000000000000" pitchFamily="49" charset="-120"/>
              <a:ea typeface="MingLiU" panose="02020509000000000000" pitchFamily="49" charset="-120"/>
            </a:rPr>
            <a:t>行政長官</a:t>
          </a:r>
        </a:p>
      </dsp:txBody>
      <dsp:txXfrm>
        <a:off x="2221950" y="40480"/>
        <a:ext cx="1133756" cy="710053"/>
      </dsp:txXfrm>
    </dsp:sp>
    <dsp:sp modelId="{D2FBE723-00FB-48E2-AB1C-8DB41B6E4F7F}">
      <dsp:nvSpPr>
        <dsp:cNvPr id="0" name=""/>
        <dsp:cNvSpPr/>
      </dsp:nvSpPr>
      <dsp:spPr>
        <a:xfrm>
          <a:off x="1217137" y="395507"/>
          <a:ext cx="3143383" cy="3143383"/>
        </a:xfrm>
        <a:custGeom>
          <a:avLst/>
          <a:gdLst/>
          <a:ahLst/>
          <a:cxnLst/>
          <a:rect l="0" t="0" r="0" b="0"/>
          <a:pathLst>
            <a:path>
              <a:moveTo>
                <a:pt x="2185293" y="124726"/>
              </a:moveTo>
              <a:arcTo wR="1571691" hR="1571691" stAng="17578794" swAng="19608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E25BF-6505-4AC0-ADDA-499375E72AD7}">
      <dsp:nvSpPr>
        <dsp:cNvPr id="0" name=""/>
        <dsp:cNvSpPr/>
      </dsp:nvSpPr>
      <dsp:spPr>
        <a:xfrm>
          <a:off x="3678306" y="1088080"/>
          <a:ext cx="1210580" cy="786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MingLiU" panose="02020509000000000000" pitchFamily="49" charset="-120"/>
              <a:ea typeface="MingLiU" panose="02020509000000000000" pitchFamily="49" charset="-120"/>
            </a:rPr>
            <a:t>教師</a:t>
          </a:r>
          <a:endParaRPr lang="en-US" altLang="zh-CN" sz="1800" b="1" kern="1200" dirty="0">
            <a:latin typeface="MingLiU" panose="02020509000000000000" pitchFamily="49" charset="-120"/>
            <a:ea typeface="MingLiU" panose="02020509000000000000" pitchFamily="49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MingLiU" panose="02020509000000000000" pitchFamily="49" charset="-120"/>
              <a:ea typeface="MingLiU" panose="02020509000000000000" pitchFamily="49" charset="-120"/>
            </a:rPr>
            <a:t>和志工</a:t>
          </a:r>
          <a:endParaRPr lang="zh-CN" altLang="en-US" sz="1500" b="1" kern="1200" dirty="0">
            <a:latin typeface="MingLiU" panose="02020509000000000000" pitchFamily="49" charset="-120"/>
            <a:ea typeface="MingLiU" panose="02020509000000000000" pitchFamily="49" charset="-120"/>
          </a:endParaRPr>
        </a:p>
      </dsp:txBody>
      <dsp:txXfrm>
        <a:off x="3716718" y="1126492"/>
        <a:ext cx="1133756" cy="710053"/>
      </dsp:txXfrm>
    </dsp:sp>
    <dsp:sp modelId="{8A7A4DF4-74F9-49BC-BCC9-4B936CAB8A1C}">
      <dsp:nvSpPr>
        <dsp:cNvPr id="0" name=""/>
        <dsp:cNvSpPr/>
      </dsp:nvSpPr>
      <dsp:spPr>
        <a:xfrm>
          <a:off x="1217137" y="395507"/>
          <a:ext cx="3143383" cy="3143383"/>
        </a:xfrm>
        <a:custGeom>
          <a:avLst/>
          <a:gdLst/>
          <a:ahLst/>
          <a:cxnLst/>
          <a:rect l="0" t="0" r="0" b="0"/>
          <a:pathLst>
            <a:path>
              <a:moveTo>
                <a:pt x="3141232" y="1489495"/>
              </a:moveTo>
              <a:arcTo wR="1571691" hR="1571691" stAng="21420130" swAng="21957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ED1FC-BF0D-41E7-9046-C3A6B1F8068C}">
      <dsp:nvSpPr>
        <dsp:cNvPr id="0" name=""/>
        <dsp:cNvSpPr/>
      </dsp:nvSpPr>
      <dsp:spPr>
        <a:xfrm>
          <a:off x="3107355" y="2845285"/>
          <a:ext cx="1210580" cy="786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latin typeface="MingLiU" panose="02020509000000000000" pitchFamily="49" charset="-120"/>
              <a:ea typeface="MingLiU" panose="02020509000000000000" pitchFamily="49" charset="-120"/>
            </a:rPr>
            <a:t>家長</a:t>
          </a:r>
        </a:p>
      </dsp:txBody>
      <dsp:txXfrm>
        <a:off x="3145767" y="2883697"/>
        <a:ext cx="1133756" cy="710053"/>
      </dsp:txXfrm>
    </dsp:sp>
    <dsp:sp modelId="{FA4EE890-C417-47DF-AED6-FAF893EA0597}">
      <dsp:nvSpPr>
        <dsp:cNvPr id="0" name=""/>
        <dsp:cNvSpPr/>
      </dsp:nvSpPr>
      <dsp:spPr>
        <a:xfrm>
          <a:off x="1217137" y="395507"/>
          <a:ext cx="3143383" cy="3143383"/>
        </a:xfrm>
        <a:custGeom>
          <a:avLst/>
          <a:gdLst/>
          <a:ahLst/>
          <a:cxnLst/>
          <a:rect l="0" t="0" r="0" b="0"/>
          <a:pathLst>
            <a:path>
              <a:moveTo>
                <a:pt x="1883977" y="3112046"/>
              </a:moveTo>
              <a:arcTo wR="1571691" hR="1571691" stAng="4712364" swAng="13752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68951-A6ED-4824-BFB5-B2B97DD7FE3A}">
      <dsp:nvSpPr>
        <dsp:cNvPr id="0" name=""/>
        <dsp:cNvSpPr/>
      </dsp:nvSpPr>
      <dsp:spPr>
        <a:xfrm>
          <a:off x="1259721" y="2845285"/>
          <a:ext cx="1210580" cy="786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MingLiU" panose="02020509000000000000" pitchFamily="49" charset="-120"/>
              <a:ea typeface="MingLiU" panose="02020509000000000000" pitchFamily="49" charset="-120"/>
            </a:rPr>
            <a:t>學生</a:t>
          </a:r>
        </a:p>
      </dsp:txBody>
      <dsp:txXfrm>
        <a:off x="1298133" y="2883697"/>
        <a:ext cx="1133756" cy="710053"/>
      </dsp:txXfrm>
    </dsp:sp>
    <dsp:sp modelId="{64EDD689-5290-44BF-9C70-28A36B01D6A1}">
      <dsp:nvSpPr>
        <dsp:cNvPr id="0" name=""/>
        <dsp:cNvSpPr/>
      </dsp:nvSpPr>
      <dsp:spPr>
        <a:xfrm>
          <a:off x="1217137" y="395507"/>
          <a:ext cx="3143383" cy="3143383"/>
        </a:xfrm>
        <a:custGeom>
          <a:avLst/>
          <a:gdLst/>
          <a:ahLst/>
          <a:cxnLst/>
          <a:rect l="0" t="0" r="0" b="0"/>
          <a:pathLst>
            <a:path>
              <a:moveTo>
                <a:pt x="262572" y="2441416"/>
              </a:moveTo>
              <a:arcTo wR="1571691" hR="1571691" stAng="8784094" swAng="21957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838A0-E7C8-437E-8381-6FDD56C090B7}">
      <dsp:nvSpPr>
        <dsp:cNvPr id="0" name=""/>
        <dsp:cNvSpPr/>
      </dsp:nvSpPr>
      <dsp:spPr>
        <a:xfrm>
          <a:off x="688771" y="1088080"/>
          <a:ext cx="1210580" cy="786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rPr>
            <a:t>行政團隊</a:t>
          </a:r>
        </a:p>
      </dsp:txBody>
      <dsp:txXfrm>
        <a:off x="727183" y="1126492"/>
        <a:ext cx="1133756" cy="710053"/>
      </dsp:txXfrm>
    </dsp:sp>
    <dsp:sp modelId="{A4E3A29F-86B9-4708-BCAE-1D5736973233}">
      <dsp:nvSpPr>
        <dsp:cNvPr id="0" name=""/>
        <dsp:cNvSpPr/>
      </dsp:nvSpPr>
      <dsp:spPr>
        <a:xfrm>
          <a:off x="1217137" y="395507"/>
          <a:ext cx="3143383" cy="3143383"/>
        </a:xfrm>
        <a:custGeom>
          <a:avLst/>
          <a:gdLst/>
          <a:ahLst/>
          <a:cxnLst/>
          <a:rect l="0" t="0" r="0" b="0"/>
          <a:pathLst>
            <a:path>
              <a:moveTo>
                <a:pt x="273926" y="685113"/>
              </a:moveTo>
              <a:arcTo wR="1571691" hR="1571691" stAng="12860353" swAng="19608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A83C56A-589D-4296-BDD1-1F04C744A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C60A7B3-BAAD-4D19-9B65-160AA90F3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F648826-4123-4F27-B6F0-80B00E72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5DCCAB7-C41A-461E-A608-EE157892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A1874F5-F215-4508-8F04-96C9D0B1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60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D393EA3-7F04-4EEC-9EC0-7AD215FB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79871220-64F1-42FD-8BB2-DDCE33D86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6311DAC-C686-4A55-8613-267D9077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9A2FECC-1392-4D0E-B885-13489F8C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0F198EA-D828-459B-A5D8-4925A419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10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4D596404-72DE-4C94-AED7-78634B953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DAD76250-F752-4EF7-B414-1C6C7CE35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EE728DA-DD65-4D1A-A897-0F0A27EE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5C9E2C0-24E6-4B2D-9A45-22D346D8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00C28C1-0058-41F0-9D26-F3299E44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78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C5602BD-0225-4177-B53C-72F42CD4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2886C0E-1F37-4E77-AABD-DCC6FDBBD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7BAE747-DBEA-4BD7-95E4-932962E8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BD0FA81-DCF6-4A37-8896-D666BF01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E3F6AD4-51E5-4574-9E85-138300D5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58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F1DF00A-A344-4DF4-8EC6-B3FDE938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7604F412-9AAD-44D1-991E-B83B9E3BE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742DA7A-398E-4220-952D-6552D838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EDCA6384-C2C5-4730-92AE-B3EFAC3C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A3EF74B-325B-4661-8EF1-1E31E4BD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23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07C8FE0-16E2-4C28-A7DF-E1345707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5FD4AA8-0BA5-454A-AC6F-CDA5FBE83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9EA18EF6-CF55-4E6F-B83F-AD5EADBCC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376922F2-4F5F-429E-B988-3EF5197E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2017/11/9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22A87ACC-A2C6-463B-BBEB-C7CF4D96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C0C12620-9B43-43CF-8010-E3295C25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16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1CE2646-38D6-4FCC-9F54-D88D7357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2A5B26F7-F016-4999-84FE-B1E940D89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19F57DB3-8773-4AEA-BEAC-35812C87C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FBF71DCA-37C7-4CC2-A6FB-AEE645E9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28C27146-4A04-48FB-8280-4B3A77E2A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A537B573-50B5-4D93-910B-4170C4CF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2017/11/9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1AD7A173-65FF-4C53-BE06-6472892A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A35BD6E6-6715-4227-B15D-D48DAC04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56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06F533D-935D-4498-84B5-BB090A28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1335B556-DB9D-419A-806B-BD5814B1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2017/11/9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4692948B-8C6E-4BE8-BA0B-83D856A9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E62E6CA7-EFAF-4B38-9539-393B081E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10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BB6D4457-5F74-4B39-AD52-AD819FB6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2017/11/9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D27D4A3E-9275-4079-8597-A80A31D1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4A58378F-26E4-4A7F-B06C-68707493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19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2A4B845-CE12-4296-91B4-63D09A85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F776127-9F75-40E7-98C7-4E0B9EA4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163CB651-6F5A-4A73-B91B-953689383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0D8ECF71-471B-4828-8076-903B709E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2017/11/9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E593E76F-7466-46FD-A682-90E70A6C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7A6D9880-A7B3-4F4A-AB53-7BA46502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17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65C1777-5A24-4318-A418-70162DE6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40A18E7F-1790-47CD-8A14-336523529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F3A1141A-1B56-46DF-A4B3-8DC23708C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6575CC93-A18F-4827-96DC-33ECC43A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2017/11/9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8AE600E7-0964-456F-AF61-5A9A21AB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418DBE4A-3257-4F6D-A353-EE6D0120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21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C90F2883-2A2F-4F07-B9BE-6E337EF3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7C2B5444-66B0-4FFB-B9EE-EC253DDE3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30C2849-C3FB-49AD-8FA4-D849558D3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5839-33D9-419A-83D2-CD37A88BDCB8}" type="datetimeFigureOut">
              <a:rPr lang="zh-TW" altLang="en-US" smtClean="0"/>
              <a:t>2017/11/9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EF1FBFA-5EB5-4AD8-A321-ED3B0B87E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B0DC044-A1A7-4EDE-9070-244183260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90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9.svg"/><Relationship Id="rId1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1.png"/><Relationship Id="rId10" Type="http://schemas.openxmlformats.org/officeDocument/2006/relationships/image" Target="../media/image7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808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28" y="12225"/>
            <a:ext cx="4655126" cy="6845775"/>
          </a:xfrm>
        </p:spPr>
      </p:pic>
    </p:spTree>
    <p:extLst>
      <p:ext uri="{BB962C8B-B14F-4D97-AF65-F5344CB8AC3E}">
        <p14:creationId xmlns:p14="http://schemas.microsoft.com/office/powerpoint/2010/main" val="373317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02E93D-1D5C-437F-A60B-0CBC6A7C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美国科技典范学校的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endParaRPr lang="zh-CN" altLang="zh-CN" dirty="0">
              <a:solidFill>
                <a:schemeClr val="bg1"/>
              </a:solidFill>
              <a:latin typeface="Times New Roman" panose="02020603050405020304" pitchFamily="18" charset="0"/>
              <a:ea typeface="MingLiU" panose="0202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467" y="1896326"/>
            <a:ext cx="11275243" cy="4961674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having clear vision, mission, and goals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enacting distributed leadership practices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；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3.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planning, planning, and more planning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4.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figuring out funding sources for technology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5.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technology infrastructure and support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6.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providing ongoing professional development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7.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attending to school culture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8.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changing curriculum and instruction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9.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collaborations and partnerships.</a:t>
            </a:r>
            <a:endParaRPr lang="zh-CN" altLang="en-US" sz="1050" dirty="0">
              <a:solidFill>
                <a:schemeClr val="bg1"/>
              </a:solidFill>
              <a:latin typeface="Times New Roman" panose="02020603050405020304" pitchFamily="18" charset="0"/>
              <a:ea typeface="MingLiU" panose="0202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78ADFF6-4EFB-4901-8ED2-38968B7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727" y="1322429"/>
            <a:ext cx="9966960" cy="27832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4400" dirty="0">
                <a:solidFill>
                  <a:schemeClr val="bg1"/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以</a:t>
            </a:r>
            <a:r>
              <a:rPr lang="en-US" altLang="zh-CN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zh-CN" sz="4400" dirty="0">
                <a:solidFill>
                  <a:schemeClr val="bg1"/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模式檢視校長科技領導之研究</a:t>
            </a:r>
            <a:r>
              <a:rPr lang="zh-CN" altLang="en-US" sz="4400" dirty="0">
                <a:solidFill>
                  <a:schemeClr val="bg1"/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：以兩岸四所學校為例</a:t>
            </a:r>
            <a:endParaRPr lang="zh-CN" altLang="en-US" sz="5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77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C5665D9-DBD4-4CA3-B88D-61A69154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33" y="682759"/>
            <a:ext cx="12387713" cy="1325563"/>
          </a:xfrm>
        </p:spPr>
        <p:txBody>
          <a:bodyPr>
            <a:normAutofit fontScale="90000"/>
          </a:bodyPr>
          <a:lstStyle/>
          <a:p>
            <a:r>
              <a:rPr lang="en-US" altLang="zh-CN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zh-CN" altLang="zh-CN" sz="40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：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interpersonal communication skills</a:t>
            </a:r>
            <a:r>
              <a:rPr lang="en-US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人際關係與溝通技巧</a:t>
            </a:r>
            <a:r>
              <a:rPr lang="en-US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br>
              <a:rPr lang="en-US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endParaRPr lang="zh-CN" altLang="en-US" sz="400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xmlns="" id="{EE059263-1A80-46E5-BFC7-0A87F599F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848692"/>
              </p:ext>
            </p:extLst>
          </p:nvPr>
        </p:nvGraphicFramePr>
        <p:xfrm>
          <a:off x="867862" y="1544407"/>
          <a:ext cx="10514814" cy="47096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8754">
                  <a:extLst>
                    <a:ext uri="{9D8B030D-6E8A-4147-A177-3AD203B41FA5}">
                      <a16:colId xmlns:a16="http://schemas.microsoft.com/office/drawing/2014/main" xmlns="" val="1716850668"/>
                    </a:ext>
                  </a:extLst>
                </a:gridCol>
                <a:gridCol w="5396060">
                  <a:extLst>
                    <a:ext uri="{9D8B030D-6E8A-4147-A177-3AD203B41FA5}">
                      <a16:colId xmlns:a16="http://schemas.microsoft.com/office/drawing/2014/main" xmlns="" val="1486428752"/>
                    </a:ext>
                  </a:extLst>
                </a:gridCol>
              </a:tblGrid>
              <a:tr h="625346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表</a:t>
                      </a:r>
                      <a:r>
                        <a:rPr lang="en-US" altLang="zh-CN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1  </a:t>
                      </a: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兩岸四所典範學校在「</a:t>
                      </a:r>
                      <a:r>
                        <a:rPr lang="zh-CN" altLang="zh-CN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人際關係與溝通技巧</a:t>
                      </a: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」層面之作為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1996469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北新國小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一、與行政</a:t>
                      </a:r>
                      <a:r>
                        <a:rPr lang="zh-TW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主管</a:t>
                      </a:r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的</a:t>
                      </a:r>
                      <a:r>
                        <a:rPr lang="zh-TW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會議</a:t>
                      </a:r>
                      <a:endParaRPr lang="en-US" altLang="zh-TW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二、與教師的</a:t>
                      </a:r>
                      <a:r>
                        <a:rPr lang="zh-TW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學科會議</a:t>
                      </a: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四、與</a:t>
                      </a:r>
                      <a:r>
                        <a:rPr lang="zh-TW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家長會每月常務委員會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三、與學生</a:t>
                      </a:r>
                      <a:r>
                        <a:rPr lang="zh-TW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自治室幹部</a:t>
                      </a:r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的會議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五、與行政長官</a:t>
                      </a:r>
                      <a:r>
                        <a:rPr lang="zh-TW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藉由活動接觸</a:t>
                      </a:r>
                      <a:endParaRPr lang="zh-CN" altLang="zh-CN" sz="1800" b="1" dirty="0">
                        <a:solidFill>
                          <a:schemeClr val="tx1"/>
                        </a:solidFill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大有國中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一、內部氣氛長期培養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二、外部關係的建立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三、非正式場合的交流機會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zh-CN" altLang="en-US" b="1" dirty="0">
                        <a:solidFill>
                          <a:schemeClr val="tx1"/>
                        </a:solidFill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8794642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上杭一中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一、對學生進行全員培訓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二、行政與教師的外在溝通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三、教師與教師的內在溝通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四、對家長宣傳課改與教學模式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zh-CN" altLang="en-US" b="1" dirty="0">
                        <a:solidFill>
                          <a:schemeClr val="tx1"/>
                        </a:solidFill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山東省實驗初中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一、為家長答疑解惑促進家庭教育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二、不定期與學生進行溝通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三、教師縣管校聘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047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95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图示 13">
            <a:extLst>
              <a:ext uri="{FF2B5EF4-FFF2-40B4-BE49-F238E27FC236}">
                <a16:creationId xmlns:a16="http://schemas.microsoft.com/office/drawing/2014/main" xmlns="" id="{022AAF06-DBB1-484B-AEBE-2531B0D04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326951"/>
              </p:ext>
            </p:extLst>
          </p:nvPr>
        </p:nvGraphicFramePr>
        <p:xfrm>
          <a:off x="3335451" y="2233585"/>
          <a:ext cx="5577658" cy="368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40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代表學校：北新國小</a:t>
            </a:r>
            <a:endParaRPr lang="zh-CN" altLang="zh-CN" sz="4000" b="1" dirty="0"/>
          </a:p>
        </p:txBody>
      </p:sp>
      <p:pic>
        <p:nvPicPr>
          <p:cNvPr id="5" name="图形 4" descr="用户">
            <a:extLst>
              <a:ext uri="{FF2B5EF4-FFF2-40B4-BE49-F238E27FC236}">
                <a16:creationId xmlns:a16="http://schemas.microsoft.com/office/drawing/2014/main" xmlns="" id="{56C32E55-48E9-4A39-BEB1-26B68AE9D8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733852" y="3733014"/>
            <a:ext cx="914400" cy="914400"/>
          </a:xfrm>
          <a:prstGeom prst="rect">
            <a:avLst/>
          </a:prstGeom>
        </p:spPr>
      </p:pic>
      <p:pic>
        <p:nvPicPr>
          <p:cNvPr id="7" name="图形 6" descr="男人和女人">
            <a:extLst>
              <a:ext uri="{FF2B5EF4-FFF2-40B4-BE49-F238E27FC236}">
                <a16:creationId xmlns:a16="http://schemas.microsoft.com/office/drawing/2014/main" xmlns="" id="{ABDCB9F5-59EB-4A3E-AEB4-187D6AC7EF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097354" y="3437293"/>
            <a:ext cx="752921" cy="752921"/>
          </a:xfrm>
          <a:prstGeom prst="rect">
            <a:avLst/>
          </a:prstGeom>
        </p:spPr>
      </p:pic>
      <p:pic>
        <p:nvPicPr>
          <p:cNvPr id="9" name="图形 8" descr="团队">
            <a:extLst>
              <a:ext uri="{FF2B5EF4-FFF2-40B4-BE49-F238E27FC236}">
                <a16:creationId xmlns:a16="http://schemas.microsoft.com/office/drawing/2014/main" xmlns="" id="{2E4E42B5-728B-4923-9C64-1D59EF17A5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444132" y="3377087"/>
            <a:ext cx="693719" cy="693719"/>
          </a:xfrm>
          <a:prstGeom prst="rect">
            <a:avLst/>
          </a:prstGeom>
        </p:spPr>
      </p:pic>
      <p:pic>
        <p:nvPicPr>
          <p:cNvPr id="11" name="图形 10" descr="群组">
            <a:extLst>
              <a:ext uri="{FF2B5EF4-FFF2-40B4-BE49-F238E27FC236}">
                <a16:creationId xmlns:a16="http://schemas.microsoft.com/office/drawing/2014/main" xmlns="" id="{FDFDA630-B2CA-4969-9096-1F04E5DD88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924015" y="4839985"/>
            <a:ext cx="748645" cy="748645"/>
          </a:xfrm>
          <a:prstGeom prst="rect">
            <a:avLst/>
          </a:prstGeom>
        </p:spPr>
      </p:pic>
      <p:pic>
        <p:nvPicPr>
          <p:cNvPr id="13" name="图形 12" descr="儿童">
            <a:extLst>
              <a:ext uri="{FF2B5EF4-FFF2-40B4-BE49-F238E27FC236}">
                <a16:creationId xmlns:a16="http://schemas.microsoft.com/office/drawing/2014/main" xmlns="" id="{5626A3BA-4BEC-4804-9EE4-BCF21384FD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512216" y="5142610"/>
            <a:ext cx="794209" cy="794209"/>
          </a:xfrm>
          <a:prstGeom prst="rect">
            <a:avLst/>
          </a:prstGeom>
        </p:spPr>
      </p:pic>
      <p:pic>
        <p:nvPicPr>
          <p:cNvPr id="16" name="图形 15" descr="男士">
            <a:extLst>
              <a:ext uri="{FF2B5EF4-FFF2-40B4-BE49-F238E27FC236}">
                <a16:creationId xmlns:a16="http://schemas.microsoft.com/office/drawing/2014/main" xmlns="" id="{F58DB8C3-3DEB-4315-8A54-41F7033E42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33852" y="1351769"/>
            <a:ext cx="765832" cy="765832"/>
          </a:xfrm>
          <a:prstGeom prst="rect">
            <a:avLst/>
          </a:prstGeom>
        </p:spPr>
      </p:pic>
      <p:sp>
        <p:nvSpPr>
          <p:cNvPr id="17" name="对话气泡: 圆角矩形 16">
            <a:extLst>
              <a:ext uri="{FF2B5EF4-FFF2-40B4-BE49-F238E27FC236}">
                <a16:creationId xmlns:a16="http://schemas.microsoft.com/office/drawing/2014/main" xmlns="" id="{1267DAC5-2DCF-4735-B91C-1A54D470C002}"/>
              </a:ext>
            </a:extLst>
          </p:cNvPr>
          <p:cNvSpPr/>
          <p:nvPr/>
        </p:nvSpPr>
        <p:spPr>
          <a:xfrm>
            <a:off x="441557" y="2614314"/>
            <a:ext cx="2290714" cy="1366886"/>
          </a:xfrm>
          <a:prstGeom prst="wedgeRoundRectCallout">
            <a:avLst>
              <a:gd name="adj1" fmla="val 60553"/>
              <a:gd name="adj2" fmla="val 3219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</a:t>
            </a:r>
            <a:r>
              <a:rPr lang="zh-TW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主管會議</a:t>
            </a:r>
            <a:endParaRPr lang="en-US" altLang="zh-TW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zh-TW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（每週一次）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2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</a:t>
            </a:r>
            <a:r>
              <a:rPr lang="zh-TW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其他行政會議</a:t>
            </a:r>
            <a:endParaRPr lang="en-US" altLang="zh-TW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zh-TW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（每月一次）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xmlns="" id="{6F2DEF7F-A04C-4D73-B7E5-18AEBBBA2AB3}"/>
              </a:ext>
            </a:extLst>
          </p:cNvPr>
          <p:cNvSpPr/>
          <p:nvPr/>
        </p:nvSpPr>
        <p:spPr>
          <a:xfrm>
            <a:off x="9384179" y="4597706"/>
            <a:ext cx="2290714" cy="1366886"/>
          </a:xfrm>
          <a:prstGeom prst="wedgeRoundRectCallout">
            <a:avLst>
              <a:gd name="adj1" fmla="val -63697"/>
              <a:gd name="adj2" fmla="val 156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r>
            <a:r>
              <a:rPr lang="zh-TW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、家長會每月常務委員會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2</a:t>
            </a:r>
            <a:r>
              <a:rPr lang="zh-TW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、期初期末常務委員會大會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对话气泡: 圆角矩形 18">
            <a:extLst>
              <a:ext uri="{FF2B5EF4-FFF2-40B4-BE49-F238E27FC236}">
                <a16:creationId xmlns:a16="http://schemas.microsoft.com/office/drawing/2014/main" xmlns="" id="{7D3F9630-272E-471F-912A-D23459E4BCAC}"/>
              </a:ext>
            </a:extLst>
          </p:cNvPr>
          <p:cNvSpPr/>
          <p:nvPr/>
        </p:nvSpPr>
        <p:spPr>
          <a:xfrm>
            <a:off x="9644201" y="2235942"/>
            <a:ext cx="1770670" cy="1201351"/>
          </a:xfrm>
          <a:prstGeom prst="wedgeRoundRectCallout">
            <a:avLst>
              <a:gd name="adj1" fmla="val -61219"/>
              <a:gd name="adj2" fmla="val 486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r>
            <a:r>
              <a:rPr lang="zh-TW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、學科會議</a:t>
            </a:r>
            <a:endParaRPr lang="en-US" altLang="zh-TW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zh-TW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（一年四次）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2</a:t>
            </a:r>
            <a:r>
              <a:rPr lang="zh-TW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、社群會議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对话气泡: 圆角矩形 19">
            <a:extLst>
              <a:ext uri="{FF2B5EF4-FFF2-40B4-BE49-F238E27FC236}">
                <a16:creationId xmlns:a16="http://schemas.microsoft.com/office/drawing/2014/main" xmlns="" id="{ECC4A48A-98D7-4083-813A-6E3B856CC30E}"/>
              </a:ext>
            </a:extLst>
          </p:cNvPr>
          <p:cNvSpPr/>
          <p:nvPr/>
        </p:nvSpPr>
        <p:spPr>
          <a:xfrm>
            <a:off x="6929847" y="749714"/>
            <a:ext cx="2290714" cy="984971"/>
          </a:xfrm>
          <a:prstGeom prst="wedgeRoundRectCallout">
            <a:avLst>
              <a:gd name="adj1" fmla="val -63688"/>
              <a:gd name="adj2" fmla="val 3210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r>
            <a:r>
              <a:rPr lang="zh-TW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、交通方便聯絡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2</a:t>
            </a:r>
            <a:r>
              <a:rPr lang="zh-TW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、藉由活動接觸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对话气泡: 圆角矩形 20">
            <a:extLst>
              <a:ext uri="{FF2B5EF4-FFF2-40B4-BE49-F238E27FC236}">
                <a16:creationId xmlns:a16="http://schemas.microsoft.com/office/drawing/2014/main" xmlns="" id="{BBD33DD5-55A7-45A5-8492-66D9DC6E2E1D}"/>
              </a:ext>
            </a:extLst>
          </p:cNvPr>
          <p:cNvSpPr/>
          <p:nvPr/>
        </p:nvSpPr>
        <p:spPr>
          <a:xfrm>
            <a:off x="750432" y="5139071"/>
            <a:ext cx="2290714" cy="1214486"/>
          </a:xfrm>
          <a:prstGeom prst="wedgeRoundRectCallout">
            <a:avLst>
              <a:gd name="adj1" fmla="val 63373"/>
              <a:gd name="adj2" fmla="val -2257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r>
            <a:r>
              <a:rPr lang="zh-TW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、自治室幹部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2</a:t>
            </a:r>
            <a:r>
              <a:rPr lang="zh-TW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、自治室會議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3</a:t>
            </a:r>
            <a:r>
              <a:rPr lang="zh-TW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、自治室政見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26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C5665D9-DBD4-4CA3-B88D-61A69154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14" y="730885"/>
            <a:ext cx="10930288" cy="1325563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Vision, planning and management</a:t>
            </a:r>
            <a:r>
              <a:rPr lang="en-US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願景、計畫與管理</a:t>
            </a:r>
            <a:r>
              <a:rPr lang="en-US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endParaRPr lang="zh-CN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xmlns="" id="{EE059263-1A80-46E5-BFC7-0A87F599F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513906"/>
              </p:ext>
            </p:extLst>
          </p:nvPr>
        </p:nvGraphicFramePr>
        <p:xfrm>
          <a:off x="838200" y="1825624"/>
          <a:ext cx="10515600" cy="42061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9540">
                  <a:extLst>
                    <a:ext uri="{9D8B030D-6E8A-4147-A177-3AD203B41FA5}">
                      <a16:colId xmlns:a16="http://schemas.microsoft.com/office/drawing/2014/main" xmlns="" val="1716850668"/>
                    </a:ext>
                  </a:extLst>
                </a:gridCol>
                <a:gridCol w="5396060">
                  <a:extLst>
                    <a:ext uri="{9D8B030D-6E8A-4147-A177-3AD203B41FA5}">
                      <a16:colId xmlns:a16="http://schemas.microsoft.com/office/drawing/2014/main" xmlns="" val="1486428752"/>
                    </a:ext>
                  </a:extLst>
                </a:gridCol>
              </a:tblGrid>
              <a:tr h="644199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表</a:t>
                      </a:r>
                      <a:r>
                        <a:rPr lang="en-US" altLang="zh-CN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2  </a:t>
                      </a: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兩岸四所典範學校在「</a:t>
                      </a:r>
                      <a:r>
                        <a:rPr lang="zh-CN" altLang="zh-CN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願景、計畫與管理</a:t>
                      </a: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」層面之作為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1996469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北新國小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</a:t>
                      </a:r>
                      <a:r>
                        <a:rPr lang="zh-TW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科技融入校園</a:t>
                      </a:r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的</a:t>
                      </a:r>
                      <a:r>
                        <a:rPr lang="zh-TW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時代背景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</a:t>
                      </a:r>
                      <a:r>
                        <a:rPr lang="zh-TW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智慧學校的構想</a:t>
                      </a:r>
                      <a:r>
                        <a:rPr lang="en-US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——</a:t>
                      </a:r>
                      <a:r>
                        <a:rPr lang="en-US" altLang="zh-CN" sz="1800" b="1" dirty="0">
                          <a:latin typeface="Times New Roman" panose="02020603050405020304" pitchFamily="18" charset="0"/>
                          <a:ea typeface="MingLiU" panose="02020509000000000000" pitchFamily="49" charset="-120"/>
                          <a:cs typeface="Times New Roman" panose="02020603050405020304" pitchFamily="18" charset="0"/>
                        </a:rPr>
                        <a:t>SMART</a:t>
                      </a:r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計畫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大有國中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一、四個給：給資源、給舞台、給掌聲、給安慰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二、創新教師成長制度：登山計劃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8794642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上杭一中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一、三步推進智慧學校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二、每三年取得一階段性成果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三、向周邊輻射，形成智慧學區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山東省實驗初中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一、做智慧教育的領航者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二、營造快樂學習的氛圍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三、推動智慧教育穩步發展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047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07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形 10" descr="层次结构">
            <a:extLst>
              <a:ext uri="{FF2B5EF4-FFF2-40B4-BE49-F238E27FC236}">
                <a16:creationId xmlns:a16="http://schemas.microsoft.com/office/drawing/2014/main" xmlns="" id="{42789DD8-460D-49BE-8A88-8562C7A03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066" y="2641191"/>
            <a:ext cx="914400" cy="9144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255E4898-BCEC-4017-9354-017816A36C56}"/>
              </a:ext>
            </a:extLst>
          </p:cNvPr>
          <p:cNvSpPr txBox="1"/>
          <p:nvPr/>
        </p:nvSpPr>
        <p:spPr>
          <a:xfrm>
            <a:off x="4503604" y="1702138"/>
            <a:ext cx="5526594" cy="375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（一）进一步改善校园信息化环境；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（二）建设教育信息化公共服务平台；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（三）加快智慧校园建设，优化学校管理模式；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（四）信息化人才队伍建设；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（五）建设图书馆电子阅览室；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（六）积极推进教育“大数据”应用；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（七）以教育信息化带动学校课程资源开发；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（八）以教育信息化促进学校办学国际化；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（九）以信息化建设带动学区一体化发展；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（十）加强研究，引导教育信息化科学发展。</a:t>
            </a:r>
            <a:endParaRPr lang="zh-CN" altLang="en-US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983FBC5C-DDB2-4EA2-9DA1-0456AC5FBFFA}"/>
              </a:ext>
            </a:extLst>
          </p:cNvPr>
          <p:cNvSpPr txBox="1"/>
          <p:nvPr/>
        </p:nvSpPr>
        <p:spPr>
          <a:xfrm>
            <a:off x="1351506" y="3649878"/>
            <a:ext cx="4327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推動智慧教育穩步發展</a:t>
            </a:r>
            <a:endParaRPr lang="zh-CN" altLang="en-US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xmlns="" id="{C9F71F47-BF5D-4450-A06C-75394D7B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lvl="0"/>
            <a:r>
              <a:rPr lang="zh-CN" altLang="en-US" sz="40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代表學校：山東省實驗初中</a:t>
            </a:r>
            <a:endParaRPr lang="zh-CN" altLang="zh-CN" sz="4000" b="1" dirty="0">
              <a:solidFill>
                <a:schemeClr val="bg1"/>
              </a:solidFill>
            </a:endParaRPr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xmlns="" id="{E2E6BCB9-5535-4CA8-85DE-C18A58505A11}"/>
              </a:ext>
            </a:extLst>
          </p:cNvPr>
          <p:cNvSpPr/>
          <p:nvPr/>
        </p:nvSpPr>
        <p:spPr>
          <a:xfrm>
            <a:off x="4161428" y="1880581"/>
            <a:ext cx="342176" cy="3397731"/>
          </a:xfrm>
          <a:prstGeom prst="leftBrace">
            <a:avLst>
              <a:gd name="adj1" fmla="val 8333"/>
              <a:gd name="adj2" fmla="val 5054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C5665D9-DBD4-4CA3-B88D-61A69154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32" y="673316"/>
            <a:ext cx="1324356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Infrastructure and technology support</a:t>
            </a:r>
            <a:r>
              <a:rPr lang="en-US" altLang="zh-CN" sz="3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3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基礎設施與科技支持</a:t>
            </a:r>
            <a:r>
              <a:rPr lang="en-US" altLang="zh-CN" sz="3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br>
              <a:rPr lang="en-US" altLang="zh-CN" sz="3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endParaRPr lang="zh-CN" altLang="en-US" sz="360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xmlns="" id="{EE059263-1A80-46E5-BFC7-0A87F599F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024706"/>
              </p:ext>
            </p:extLst>
          </p:nvPr>
        </p:nvGraphicFramePr>
        <p:xfrm>
          <a:off x="838200" y="1825624"/>
          <a:ext cx="10515600" cy="41872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9540">
                  <a:extLst>
                    <a:ext uri="{9D8B030D-6E8A-4147-A177-3AD203B41FA5}">
                      <a16:colId xmlns:a16="http://schemas.microsoft.com/office/drawing/2014/main" xmlns="" val="1716850668"/>
                    </a:ext>
                  </a:extLst>
                </a:gridCol>
                <a:gridCol w="5396060">
                  <a:extLst>
                    <a:ext uri="{9D8B030D-6E8A-4147-A177-3AD203B41FA5}">
                      <a16:colId xmlns:a16="http://schemas.microsoft.com/office/drawing/2014/main" xmlns="" val="1486428752"/>
                    </a:ext>
                  </a:extLst>
                </a:gridCol>
              </a:tblGrid>
              <a:tr h="62534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表</a:t>
                      </a:r>
                      <a:r>
                        <a:rPr lang="en-US" altLang="zh-CN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3  </a:t>
                      </a: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兩岸四所典範學校在「</a:t>
                      </a:r>
                      <a:r>
                        <a:rPr lang="zh-CN" altLang="zh-CN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基礎設施與科技支持</a:t>
                      </a: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」層面之作為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1996469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北新國小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一、學校建置經費來源</a:t>
                      </a: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二、智慧教室建置</a:t>
                      </a: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三、設備管理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大有國中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</a:t>
                      </a:r>
                      <a:r>
                        <a:rPr lang="zh-TW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優先建置全校無線網路環境</a:t>
                      </a: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</a:t>
                      </a:r>
                      <a:r>
                        <a:rPr lang="zh-TW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班班有智慧教室，提高教師、學生近用性</a:t>
                      </a: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</a:t>
                      </a:r>
                      <a:r>
                        <a:rPr lang="zh-TW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三層支持</a:t>
                      </a:r>
                      <a:r>
                        <a:rPr lang="zh-TW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系統</a:t>
                      </a:r>
                      <a:r>
                        <a:rPr lang="zh-TW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，解決教師</a:t>
                      </a:r>
                      <a:r>
                        <a:rPr lang="zh-TW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使用</a:t>
                      </a:r>
                      <a:r>
                        <a:rPr lang="zh-TW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疑難雜症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8794642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上杭一中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一、硬體設備建置</a:t>
                      </a: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二、軟體設備建置</a:t>
                      </a: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三、設備使用情況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山東省實驗初中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二、設備建置速度</a:t>
                      </a: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三、電子書包的使用及成效</a:t>
                      </a: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四、逐步完善數據系統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047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251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40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代表學校：上杭一中</a:t>
            </a:r>
            <a:endParaRPr lang="zh-CN" altLang="zh-CN" sz="4000" b="1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55467A5-09EE-409C-B36C-27078BEB439B}"/>
              </a:ext>
            </a:extLst>
          </p:cNvPr>
          <p:cNvSpPr txBox="1"/>
          <p:nvPr/>
        </p:nvSpPr>
        <p:spPr>
          <a:xfrm>
            <a:off x="1952920" y="2709317"/>
            <a:ext cx="5340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一、硬體設備建置</a:t>
            </a:r>
            <a:endParaRPr lang="en-US" altLang="zh-CN" sz="24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（一）教室設備建置狀況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（二）設備建置經費來源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（三）設備建置速度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（四）學生平板配備數量</a:t>
            </a:r>
            <a:endParaRPr lang="zh-CN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endParaRPr lang="zh-CN" altLang="en-US" sz="24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pic>
        <p:nvPicPr>
          <p:cNvPr id="8" name="图形 7" descr="家">
            <a:extLst>
              <a:ext uri="{FF2B5EF4-FFF2-40B4-BE49-F238E27FC236}">
                <a16:creationId xmlns:a16="http://schemas.microsoft.com/office/drawing/2014/main" xmlns="" id="{671765CA-D5C8-4979-87D9-8E6B82867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66782" y="1866507"/>
            <a:ext cx="662577" cy="662577"/>
          </a:xfrm>
          <a:prstGeom prst="rect">
            <a:avLst/>
          </a:prstGeom>
        </p:spPr>
      </p:pic>
      <p:pic>
        <p:nvPicPr>
          <p:cNvPr id="11" name="图形 10" descr="Wi-Fi">
            <a:extLst>
              <a:ext uri="{FF2B5EF4-FFF2-40B4-BE49-F238E27FC236}">
                <a16:creationId xmlns:a16="http://schemas.microsoft.com/office/drawing/2014/main" xmlns="" id="{EC75322D-CB6F-4B15-B25A-A2E79CFA5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77934" y="1751175"/>
            <a:ext cx="777909" cy="77790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99E62122-57CD-4500-8A83-88010E873550}"/>
              </a:ext>
            </a:extLst>
          </p:cNvPr>
          <p:cNvSpPr txBox="1"/>
          <p:nvPr/>
        </p:nvSpPr>
        <p:spPr>
          <a:xfrm>
            <a:off x="6497425" y="2721545"/>
            <a:ext cx="45217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二、軟體設備建置</a:t>
            </a:r>
            <a:endParaRPr lang="en-US" altLang="zh-CN" sz="24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（一）學生管理系統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（二）學生綜合素質考評系統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（三）教師考勤系統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（四）教師業績檔案系統</a:t>
            </a:r>
            <a:endParaRPr lang="zh-CN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endParaRPr lang="zh-CN" altLang="en-US" sz="24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5265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C5665D9-DBD4-4CA3-B88D-61A69154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00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 Staff development and training</a:t>
            </a:r>
            <a:r>
              <a:rPr lang="en-US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成員發展與訓練</a:t>
            </a:r>
            <a:r>
              <a:rPr lang="en-US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endParaRPr lang="zh-CN" altLang="en-US" dirty="0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xmlns="" id="{EE059263-1A80-46E5-BFC7-0A87F599F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444692"/>
              </p:ext>
            </p:extLst>
          </p:nvPr>
        </p:nvGraphicFramePr>
        <p:xfrm>
          <a:off x="838200" y="1825624"/>
          <a:ext cx="10515600" cy="42061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9540">
                  <a:extLst>
                    <a:ext uri="{9D8B030D-6E8A-4147-A177-3AD203B41FA5}">
                      <a16:colId xmlns:a16="http://schemas.microsoft.com/office/drawing/2014/main" xmlns="" val="1716850668"/>
                    </a:ext>
                  </a:extLst>
                </a:gridCol>
                <a:gridCol w="5396060">
                  <a:extLst>
                    <a:ext uri="{9D8B030D-6E8A-4147-A177-3AD203B41FA5}">
                      <a16:colId xmlns:a16="http://schemas.microsoft.com/office/drawing/2014/main" xmlns="" val="1486428752"/>
                    </a:ext>
                  </a:extLst>
                </a:gridCol>
              </a:tblGrid>
              <a:tr h="644199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表</a:t>
                      </a:r>
                      <a:r>
                        <a:rPr lang="en-US" altLang="zh-CN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4  </a:t>
                      </a: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兩岸四所典範學校在「</a:t>
                      </a:r>
                      <a:r>
                        <a:rPr lang="zh-CN" altLang="zh-CN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成員發展與訓練</a:t>
                      </a: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」層面之作為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1996469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北新國小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一、教師可自主選擇所處階段</a:t>
                      </a: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二、校內培訓</a:t>
                      </a: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三、對外交流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大有國中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TW" altLang="en-US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一、以教師專業學習社群為核心</a:t>
                      </a:r>
                    </a:p>
                    <a:p>
                      <a:r>
                        <a:rPr lang="zh-TW" altLang="en-US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二、創新教師專業成長機制</a:t>
                      </a:r>
                    </a:p>
                    <a:p>
                      <a:r>
                        <a:rPr lang="zh-TW" altLang="en-US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三、物質與非物質獎勵制度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8794642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上杭一中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一、培養種子教師</a:t>
                      </a: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二、構建教師學習社群</a:t>
                      </a: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三、校本培訓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山東省實驗初中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一、對教師的培訓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二、對學生的培訓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047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15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2FCB04-AFBA-4E85-B7E4-51EA9ECC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811" y="548005"/>
            <a:ext cx="4658627" cy="1325563"/>
          </a:xfrm>
        </p:spPr>
        <p:txBody>
          <a:bodyPr/>
          <a:lstStyle/>
          <a:p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是什么</a:t>
            </a:r>
            <a:r>
              <a:rPr lang="zh-CN" altLang="en-US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？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xmlns="" id="{682D1EE9-02EC-4E97-AA37-69CF86A58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34" y="905132"/>
            <a:ext cx="5216090" cy="4935428"/>
          </a:xfr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B664BC83-40F8-4A1A-80EF-4222141B39DF}"/>
              </a:ext>
            </a:extLst>
          </p:cNvPr>
          <p:cNvSpPr txBox="1">
            <a:spLocks/>
          </p:cNvSpPr>
          <p:nvPr/>
        </p:nvSpPr>
        <p:spPr>
          <a:xfrm>
            <a:off x="6665495" y="1706683"/>
            <a:ext cx="4899258" cy="3176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臺灣科技領導與教學科技發展協會理事長張奕華教授的研究指出，學校科技領導包括五大面向，他稱之為「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模式</a:t>
            </a: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」。以下內容援引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模式來解釋學校領導在發展智慧學校過程中的關鍵要素。</a:t>
            </a:r>
            <a:endParaRPr lang="en-US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D13A0196-7956-4AD8-82BE-7C4D2EE6A381}"/>
              </a:ext>
            </a:extLst>
          </p:cNvPr>
          <p:cNvSpPr txBox="1"/>
          <p:nvPr/>
        </p:nvSpPr>
        <p:spPr>
          <a:xfrm>
            <a:off x="2502567" y="5986914"/>
            <a:ext cx="2589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圖</a:t>
            </a:r>
            <a:r>
              <a:rPr lang="en-US" altLang="zh-CN" sz="2000" dirty="0">
                <a:solidFill>
                  <a:schemeClr val="bg1"/>
                </a:solidFill>
              </a:rPr>
              <a:t>1  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en-US" sz="2000" dirty="0">
                <a:solidFill>
                  <a:schemeClr val="bg1"/>
                </a:solidFill>
              </a:rPr>
              <a:t>模式</a:t>
            </a:r>
          </a:p>
        </p:txBody>
      </p:sp>
    </p:spTree>
    <p:extLst>
      <p:ext uri="{BB962C8B-B14F-4D97-AF65-F5344CB8AC3E}">
        <p14:creationId xmlns:p14="http://schemas.microsoft.com/office/powerpoint/2010/main" val="5796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40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代表學校：大有國中</a:t>
            </a:r>
            <a:endParaRPr lang="zh-CN" altLang="zh-CN" sz="4000" b="1" dirty="0">
              <a:solidFill>
                <a:schemeClr val="bg1"/>
              </a:solidFill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DEA0B97-183B-4B66-9450-ECACB6024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09" y="1968548"/>
            <a:ext cx="10515600" cy="4351338"/>
          </a:xfrm>
        </p:spPr>
        <p:txBody>
          <a:bodyPr>
            <a:normAutofit/>
          </a:bodyPr>
          <a:lstStyle/>
          <a:p>
            <a:pPr marL="457200" lvl="0">
              <a:lnSpc>
                <a:spcPct val="100000"/>
              </a:lnSpc>
              <a:spcBef>
                <a:spcPts val="0"/>
              </a:spcBef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領頭羊的陪伴</a:t>
            </a:r>
            <a:r>
              <a:rPr lang="zh-TW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：</a:t>
            </a:r>
            <a:r>
              <a:rPr lang="zh-T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校長鼓勵訓練、提供訓練、參與訓練、陪伴訓練。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 </a:t>
            </a:r>
            <a:r>
              <a:rPr lang="zh-TW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三明治研習計劃</a:t>
            </a:r>
            <a:r>
              <a:rPr lang="zh-TW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：</a:t>
            </a:r>
            <a:endParaRPr lang="en-US" altLang="zh-TW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TW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  </a:t>
            </a:r>
            <a:r>
              <a:rPr lang="en-US" altLang="zh-TW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1.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規劃研習、掌握理念、學習技巧</a:t>
            </a:r>
            <a:r>
              <a:rPr lang="zh-TW" altLang="en-US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。</a:t>
            </a:r>
            <a:endParaRPr lang="en-US" altLang="zh-TW" sz="24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TW" altLang="en-US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  </a:t>
            </a:r>
            <a:r>
              <a:rPr lang="en-US" altLang="zh-TW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2.</a:t>
            </a:r>
            <a:r>
              <a:rPr lang="zh-TW" altLang="en-US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實際授課、觀課紀錄、深化技巧。</a:t>
            </a:r>
            <a:endParaRPr lang="en-US" altLang="zh-TW" sz="24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TW" altLang="en-US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  </a:t>
            </a:r>
            <a:r>
              <a:rPr lang="en-US" altLang="zh-TW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3.</a:t>
            </a:r>
            <a:r>
              <a:rPr lang="zh-TW" altLang="en-US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回流教育、理念釐清、強化自信。</a:t>
            </a:r>
            <a:endParaRPr lang="en-US" altLang="zh-TW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0">
              <a:lnSpc>
                <a:spcPct val="100000"/>
              </a:lnSpc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學習→分享→實作→發表：不斷循環</a:t>
            </a:r>
            <a:r>
              <a:rPr lang="zh-TW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，接受智慧教室教學模式。</a:t>
            </a:r>
            <a:endParaRPr lang="zh-TW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endParaRPr lang="zh-CN" altLang="en-US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6965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C5665D9-DBD4-4CA3-B88D-61A69154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384"/>
            <a:ext cx="11029749" cy="1325563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Assessment, Evaluation, and research</a:t>
            </a:r>
            <a:r>
              <a:rPr lang="en-US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評鑑與研究</a:t>
            </a:r>
            <a:r>
              <a:rPr lang="en-US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endParaRPr lang="zh-CN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xmlns="" id="{EE059263-1A80-46E5-BFC7-0A87F599F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927880"/>
              </p:ext>
            </p:extLst>
          </p:nvPr>
        </p:nvGraphicFramePr>
        <p:xfrm>
          <a:off x="838200" y="1825624"/>
          <a:ext cx="10515600" cy="41872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9540">
                  <a:extLst>
                    <a:ext uri="{9D8B030D-6E8A-4147-A177-3AD203B41FA5}">
                      <a16:colId xmlns:a16="http://schemas.microsoft.com/office/drawing/2014/main" xmlns="" val="1716850668"/>
                    </a:ext>
                  </a:extLst>
                </a:gridCol>
                <a:gridCol w="5396060">
                  <a:extLst>
                    <a:ext uri="{9D8B030D-6E8A-4147-A177-3AD203B41FA5}">
                      <a16:colId xmlns:a16="http://schemas.microsoft.com/office/drawing/2014/main" xmlns="" val="1486428752"/>
                    </a:ext>
                  </a:extLst>
                </a:gridCol>
              </a:tblGrid>
              <a:tr h="62534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表</a:t>
                      </a:r>
                      <a:r>
                        <a:rPr lang="en-US" altLang="zh-CN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5  </a:t>
                      </a: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兩岸四所典範學校在「</a:t>
                      </a:r>
                      <a:r>
                        <a:rPr lang="zh-CN" altLang="zh-CN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評鑑與研究</a:t>
                      </a: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」層面之作為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1996469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北新國小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一、教師評鑒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二、學生評鑒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大有國中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一、計劃評鑒</a:t>
                      </a:r>
                      <a:endParaRPr lang="zh-CN" altLang="en-US" sz="12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二、系統評鑒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三、成效評鑒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8794642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上杭一中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</a:t>
                      </a:r>
                      <a:r>
                        <a:rPr lang="zh-CN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檢視教師課堂模式應用情況</a:t>
                      </a: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</a:t>
                      </a:r>
                      <a:r>
                        <a:rPr lang="zh-CN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檢視教師設備應用情況</a:t>
                      </a: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</a:t>
                      </a:r>
                      <a:r>
                        <a:rPr lang="zh-CN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發展</a:t>
                      </a:r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完</a:t>
                      </a:r>
                      <a:r>
                        <a:rPr lang="zh-CN" altLang="zh-CN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善的獎勵機制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山東省實驗初中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一、對學校的評鑒</a:t>
                      </a:r>
                      <a:endParaRPr lang="zh-CN" altLang="en-US" sz="12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二、對教師的評鑒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三、對學生的評鑒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047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261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40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代表學校：上杭一中</a:t>
            </a:r>
            <a:endParaRPr lang="zh-CN" altLang="zh-CN" sz="40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6ECB198-0729-4DC0-8853-C0233CE98641}"/>
              </a:ext>
            </a:extLst>
          </p:cNvPr>
          <p:cNvSpPr txBox="1"/>
          <p:nvPr/>
        </p:nvSpPr>
        <p:spPr>
          <a:xfrm>
            <a:off x="4926660" y="2449203"/>
            <a:ext cx="6412679" cy="224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（一）</a:t>
            </a: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通過達標課檢視教師課堂模式應用情況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（二）</a:t>
            </a: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通過優質課檢視教師課堂模式應用情況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（三）</a:t>
            </a: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備課組開課檢測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（四）</a:t>
            </a: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行政領導推門聽課</a:t>
            </a: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xmlns="" id="{DF3C1A1F-5780-4FE3-B5DF-98830E9B9841}"/>
              </a:ext>
            </a:extLst>
          </p:cNvPr>
          <p:cNvSpPr/>
          <p:nvPr/>
        </p:nvSpPr>
        <p:spPr>
          <a:xfrm>
            <a:off x="4358089" y="2505962"/>
            <a:ext cx="363222" cy="226746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pic>
        <p:nvPicPr>
          <p:cNvPr id="12" name="图形 11" descr="戏院">
            <a:extLst>
              <a:ext uri="{FF2B5EF4-FFF2-40B4-BE49-F238E27FC236}">
                <a16:creationId xmlns:a16="http://schemas.microsoft.com/office/drawing/2014/main" xmlns="" id="{D60BFC74-8FBF-4C7D-86F7-DD7CD90CB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730738" y="2772386"/>
            <a:ext cx="738325" cy="73832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D751E297-DDBA-457E-88A8-34BB46B4D0AB}"/>
              </a:ext>
            </a:extLst>
          </p:cNvPr>
          <p:cNvSpPr txBox="1"/>
          <p:nvPr/>
        </p:nvSpPr>
        <p:spPr>
          <a:xfrm>
            <a:off x="1458624" y="3639692"/>
            <a:ext cx="3538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一、</a:t>
            </a:r>
            <a:r>
              <a:rPr lang="zh-CN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檢視教師課堂</a:t>
            </a:r>
            <a:endParaRPr lang="en-US" altLang="zh-CN" sz="24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  </a:t>
            </a:r>
            <a:r>
              <a:rPr lang="zh-CN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模式應用情況</a:t>
            </a:r>
            <a:endParaRPr lang="zh-CN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79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40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代表學校：上杭一中</a:t>
            </a:r>
            <a:endParaRPr lang="zh-CN" altLang="zh-CN" sz="40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6ECB198-0729-4DC0-8853-C0233CE98641}"/>
              </a:ext>
            </a:extLst>
          </p:cNvPr>
          <p:cNvSpPr txBox="1"/>
          <p:nvPr/>
        </p:nvSpPr>
        <p:spPr>
          <a:xfrm>
            <a:off x="4891117" y="2433401"/>
            <a:ext cx="68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（一）</a:t>
            </a: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對老年教師無強制要求</a:t>
            </a: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，給予更多自主性</a:t>
            </a:r>
            <a:endParaRPr lang="zh-CN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（二）</a:t>
            </a: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達標驗收針對中青年教師</a:t>
            </a: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，要求全員過關</a:t>
            </a:r>
            <a:endParaRPr lang="zh-CN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（三）</a:t>
            </a: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教研組內達標驗收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（四）</a:t>
            </a: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全校教師挑人驗收</a:t>
            </a: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xmlns="" id="{DF3C1A1F-5780-4FE3-B5DF-98830E9B9841}"/>
              </a:ext>
            </a:extLst>
          </p:cNvPr>
          <p:cNvSpPr/>
          <p:nvPr/>
        </p:nvSpPr>
        <p:spPr>
          <a:xfrm>
            <a:off x="4355667" y="2570280"/>
            <a:ext cx="338891" cy="217144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pic>
        <p:nvPicPr>
          <p:cNvPr id="8" name="图形 7" descr="核对清单">
            <a:extLst>
              <a:ext uri="{FF2B5EF4-FFF2-40B4-BE49-F238E27FC236}">
                <a16:creationId xmlns:a16="http://schemas.microsoft.com/office/drawing/2014/main" xmlns="" id="{94CE6478-4413-486B-B682-65FED3A0F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753619" y="2794481"/>
            <a:ext cx="793082" cy="79308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247AFF0F-AA03-40A2-8E39-CF80679FADEA}"/>
              </a:ext>
            </a:extLst>
          </p:cNvPr>
          <p:cNvSpPr txBox="1"/>
          <p:nvPr/>
        </p:nvSpPr>
        <p:spPr>
          <a:xfrm>
            <a:off x="2033624" y="3656002"/>
            <a:ext cx="249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二、</a:t>
            </a:r>
            <a:r>
              <a:rPr lang="zh-CN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檢視教師</a:t>
            </a:r>
            <a:r>
              <a:rPr lang="en-US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</a:t>
            </a:r>
          </a:p>
          <a:p>
            <a:r>
              <a:rPr lang="zh-CN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設備應用情況</a:t>
            </a:r>
            <a:endParaRPr lang="zh-CN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36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40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代表學校：上杭一中</a:t>
            </a:r>
            <a:endParaRPr lang="zh-CN" altLang="zh-CN" sz="40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6ECB198-0729-4DC0-8853-C0233CE98641}"/>
              </a:ext>
            </a:extLst>
          </p:cNvPr>
          <p:cNvSpPr txBox="1"/>
          <p:nvPr/>
        </p:nvSpPr>
        <p:spPr>
          <a:xfrm>
            <a:off x="4905494" y="2567806"/>
            <a:ext cx="6240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（一）設立</a:t>
            </a: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獎教獎學基金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（二）提高</a:t>
            </a: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績效工資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（三）評比</a:t>
            </a: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教學成果獎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xmlns="" id="{DF3C1A1F-5780-4FE3-B5DF-98830E9B9841}"/>
              </a:ext>
            </a:extLst>
          </p:cNvPr>
          <p:cNvSpPr/>
          <p:nvPr/>
        </p:nvSpPr>
        <p:spPr>
          <a:xfrm>
            <a:off x="4378390" y="2652005"/>
            <a:ext cx="274777" cy="161202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pic>
        <p:nvPicPr>
          <p:cNvPr id="10" name="图形 9" descr="笑脸，没有填充">
            <a:extLst>
              <a:ext uri="{FF2B5EF4-FFF2-40B4-BE49-F238E27FC236}">
                <a16:creationId xmlns:a16="http://schemas.microsoft.com/office/drawing/2014/main" xmlns="" id="{BFE8042E-94EB-4184-9997-A4FB8DBC2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88098" y="2652005"/>
            <a:ext cx="914400" cy="9144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700A3E8-1E3E-4A9C-8E26-70AD60881C0B}"/>
              </a:ext>
            </a:extLst>
          </p:cNvPr>
          <p:cNvSpPr txBox="1"/>
          <p:nvPr/>
        </p:nvSpPr>
        <p:spPr>
          <a:xfrm>
            <a:off x="1959755" y="3566405"/>
            <a:ext cx="2556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三、</a:t>
            </a:r>
            <a:r>
              <a:rPr lang="zh-CN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發展</a:t>
            </a:r>
            <a:r>
              <a:rPr lang="zh-CN" altLang="en-US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完</a:t>
            </a:r>
            <a:r>
              <a:rPr lang="zh-CN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善</a:t>
            </a:r>
            <a:endParaRPr lang="en-US" altLang="zh-CN" sz="24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</a:t>
            </a:r>
            <a:r>
              <a:rPr lang="zh-CN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的獎勵機制</a:t>
            </a:r>
            <a:endParaRPr lang="zh-CN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endParaRPr lang="zh-CN" altLang="en-US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05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F8061A-A15B-41A0-9F9A-C047EDB9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en-US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模式在學校實踐中遇到的迷思？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66B6BB1-7953-40D2-9678-E6BA9ACEF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695" y="143616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學校將評鑑與研究混淆為「</a:t>
            </a:r>
            <a:r>
              <a:rPr lang="zh-CN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教師專業發展評鑑</a:t>
            </a: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」，認為評鑑是對教師教學表現的評估，從而促進教師自省及評估教學績效。</a:t>
            </a:r>
          </a:p>
          <a:p>
            <a:pPr>
              <a:lnSpc>
                <a:spcPct val="16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學校將評鑑與研究混淆為「</a:t>
            </a:r>
            <a:r>
              <a:rPr lang="zh-CN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校務評鑑</a:t>
            </a: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」，評鑑變成檢視學校績效的手段。</a:t>
            </a:r>
          </a:p>
          <a:p>
            <a:pPr>
              <a:lnSpc>
                <a:spcPct val="16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3.</a:t>
            </a: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部分學校認為科技領導可能導致家長產生對學生</a:t>
            </a:r>
            <a:r>
              <a:rPr lang="zh-CN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學習成效</a:t>
            </a: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方面的疑慮。</a:t>
            </a:r>
          </a:p>
          <a:p>
            <a:pPr>
              <a:lnSpc>
                <a:spcPct val="16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4.</a:t>
            </a: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學校大多將評鑑分為內部及外部評鑑，並主要將實施放在學校內部評鑑上，較少參與</a:t>
            </a:r>
            <a:r>
              <a:rPr lang="zh-CN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外部評鑑</a:t>
            </a: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。</a:t>
            </a:r>
          </a:p>
          <a:p>
            <a:pPr>
              <a:lnSpc>
                <a:spcPct val="16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5.</a:t>
            </a: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仍有部分學校目前在評鑑與研究部分</a:t>
            </a:r>
            <a:r>
              <a:rPr lang="zh-CN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著力較少</a:t>
            </a: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，仍需加強與改進。</a:t>
            </a:r>
          </a:p>
        </p:txBody>
      </p:sp>
    </p:spTree>
    <p:extLst>
      <p:ext uri="{BB962C8B-B14F-4D97-AF65-F5344CB8AC3E}">
        <p14:creationId xmlns:p14="http://schemas.microsoft.com/office/powerpoint/2010/main" val="1281155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F8061A-A15B-41A0-9F9A-C047EDB9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en-US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模式在學校實踐中遇到的迷思？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66B6BB1-7953-40D2-9678-E6BA9ACEF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88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依據</a:t>
            </a:r>
            <a: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ISTE</a:t>
            </a:r>
            <a:r>
              <a:rPr lang="zh-CN" altLang="en-US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對於「評量與評鑑」的解釋如下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(Williamson &amp;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Redish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, 2009, p.6): Educational technology leaders communicate research on the use of technology to implement effective assessment and evaluation strategies.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33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00CEF2E-1298-470C-A883-BF0AE55A3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468" y="167183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Williamson and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Redish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(2009) indicate that the technology leadership standards for assessment and evaluation including the following (p.90):</a:t>
            </a:r>
          </a:p>
          <a:p>
            <a:r>
              <a:rPr lang="en-US" altLang="zh-CN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Apply technology in assessing student learning of subject matter using variety of assessment techniques.</a:t>
            </a:r>
            <a:br>
              <a:rPr lang="en-US" altLang="zh-CN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 Facilitate the development of a variety of techniques to use technology to assess student learning of subject matter.</a:t>
            </a:r>
            <a:br>
              <a:rPr lang="en-US" altLang="zh-CN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Provide technology resource for assessment and evaluation of artifacts and data.</a:t>
            </a:r>
          </a:p>
          <a:p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54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00CEF2E-1298-470C-A883-BF0AE55A3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709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Use technology resources to collect and analyze data, interpret results, and communicate findings to improve instructional practice and maximize student learning.</a:t>
            </a:r>
            <a:br>
              <a:rPr lang="en-US" altLang="zh-CN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 Identify and procure technology resources to aid in analysis and interpretation of data.</a:t>
            </a:r>
          </a:p>
          <a:p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xmlns="" id="{4677B819-9636-45D3-BBEC-267EC8C5A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731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00CEF2E-1298-470C-A883-BF0AE55A3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189" y="1084082"/>
            <a:ext cx="10515600" cy="4894917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Apply multiple methods of evaluation to determine students’ appropriate use of technology resources for learning, communication, and productivity.</a:t>
            </a:r>
            <a:b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 Design strategies and methods for evaluating the effectiveness of technology resources for learning, communication, and productivity.</a:t>
            </a:r>
            <a:b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3-2 Conduct a research project that includes evaluating the use of a specific technology in a PK-12 environment.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Reference:</a:t>
            </a:r>
            <a:b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Williamson, J., &amp;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Redish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 (2009). ISTE’s technology facilitation and leadership standards. Washington, DC: International Society for Technology in Education.</a:t>
            </a:r>
          </a:p>
          <a:p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5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16" y="34799"/>
            <a:ext cx="4904509" cy="6764839"/>
          </a:xfrm>
        </p:spPr>
      </p:pic>
    </p:spTree>
    <p:extLst>
      <p:ext uri="{BB962C8B-B14F-4D97-AF65-F5344CB8AC3E}">
        <p14:creationId xmlns:p14="http://schemas.microsoft.com/office/powerpoint/2010/main" val="2115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78ADFF6-4EFB-4901-8ED2-38968B7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127" y="348791"/>
            <a:ext cx="9966960" cy="34596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400" dirty="0">
                <a:solidFill>
                  <a:schemeClr val="accent1"/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感謝您的聆聽！</a:t>
            </a:r>
            <a:endParaRPr lang="zh-CN" altLang="en-US" sz="6600" dirty="0">
              <a:solidFill>
                <a:schemeClr val="accent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856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02E93D-1D5C-437F-A60B-0CBC6A7C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是什么</a:t>
            </a:r>
            <a:r>
              <a:rPr lang="zh-CN" altLang="en-US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？</a:t>
            </a:r>
            <a:endParaRPr lang="zh-CN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73" y="1293555"/>
            <a:ext cx="10943122" cy="526124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35000"/>
              </a:lnSpc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i: interpersonal and communication skills</a:t>
            </a:r>
            <a:r>
              <a:rPr lang="en-US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人際關係與溝通技巧</a:t>
            </a:r>
            <a:r>
              <a:rPr lang="en-US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</a:t>
            </a:r>
            <a: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  </a:t>
            </a:r>
            <a:r>
              <a:rPr lang="zh-CN" altLang="zh-CN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領導必須成為智慧學校中的「引導者」與「激勵者」，智慧學校的發展過程中領導需要凝聚全校的共識，達成一致的觀念。藉由各行政單位與教師的相互合作以達到智慧學校發展的目標。在合作過程中，不可避免摩擦的產生與計畫執行過程可能會遭遇阻礙或挫敗，這時領導要適時地扮演激勵者，讓整個組織能夠順暢地運作，使計畫順利執行。</a:t>
            </a:r>
            <a:r>
              <a:rPr lang="zh-CN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</a:t>
            </a:r>
            <a: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</a:t>
            </a:r>
            <a: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V: Vision, planning and management</a:t>
            </a:r>
            <a:r>
              <a:rPr lang="en-US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願景、計畫與管理</a:t>
            </a:r>
            <a:r>
              <a:rPr lang="en-US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</a:t>
            </a:r>
            <a: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  </a:t>
            </a:r>
            <a:r>
              <a:rPr lang="zh-CN" altLang="zh-CN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領導必須成為「方向的掌舵者」、「趨勢的領導者」、「計畫的催生者」，也就是領導在智慧學校發展中最關鍵的任務。智慧教育包含許多面向，領導必須衡量諸多組織內外的因素、確立智慧學校發展的願景、敦促相關計畫的形成、領導計畫的實施直至計劃各階段的檢核與再實施。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>
              <a:lnSpc>
                <a:spcPct val="135000"/>
              </a:lnSpc>
              <a:buNone/>
            </a:pP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en-US" altLang="zh-CN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</a:t>
            </a:r>
            <a:endParaRPr lang="zh-CN" altLang="en-US" sz="18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43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02E93D-1D5C-437F-A60B-0CBC6A7C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是什么</a:t>
            </a:r>
            <a:r>
              <a:rPr lang="zh-CN" altLang="en-US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？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986"/>
            <a:ext cx="10515600" cy="515269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I: Infrastructure and technology support</a:t>
            </a:r>
            <a:r>
              <a:rPr lang="en-US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基礎設施與科技支持</a:t>
            </a:r>
            <a:r>
              <a:rPr lang="en-US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  </a:t>
            </a:r>
            <a:r>
              <a:rPr lang="zh-CN" altLang="zh-CN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智慧學校的領導也必須是一位「資源統整者」，作為智慧學校的領導人，除了統整校內資源之外，也可以向外爭取資源，以加速智慧學校的發展速度。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S: Staff development and training</a:t>
            </a:r>
            <a:r>
              <a:rPr lang="en-US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成員發展與訓練</a:t>
            </a:r>
            <a:r>
              <a:rPr lang="en-US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  </a:t>
            </a:r>
            <a:r>
              <a:rPr lang="zh-CN" altLang="zh-CN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智慧學校發展的核心在於課堂的變革，學校領導人除了積極科技設備之外，更重要的是要支持教師專業成長。除了提供教師專業成長所需要的時間、課程與經費，也要建立能夠持續發展的教師專業成長的制度與文化。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　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endParaRPr lang="zh-CN" altLang="en-US" sz="16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00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02E93D-1D5C-437F-A60B-0CBC6A7C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是什么</a:t>
            </a:r>
            <a:r>
              <a:rPr lang="zh-CN" altLang="en-US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？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329" y="1690688"/>
            <a:ext cx="10515600" cy="39302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A: Assessment, Evaluation, and research</a:t>
            </a:r>
            <a:r>
              <a:rPr lang="en-US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評鑑與研究</a:t>
            </a:r>
            <a:r>
              <a:rPr lang="en-US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　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</a:t>
            </a:r>
            <a:r>
              <a:rPr lang="zh-CN" altLang="zh-CN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評鑑與研究可以是校內自發的，或主動接受校外單位的評鑑或研究。智慧學校的評鑑可以分為幾個向度：評鑑教職員「有效運用科技」的程度與成果；以成本效益的觀點評鑑導入科技的結果；評鑑學校的相關計畫內容；或參照學區內其他學校的資料與經驗來評估教學上使用科技的情形；也可以對教室內所使用的系統進行評鑑。</a:t>
            </a:r>
            <a:endParaRPr lang="zh-CN" altLang="en-US" sz="16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15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02E93D-1D5C-437F-A60B-0CBC6A7C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为什么需要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-VISA?</a:t>
            </a:r>
            <a:endParaRPr lang="zh-CN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17" y="2008322"/>
            <a:ext cx="11275243" cy="35709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教育大「愛為上」</a:t>
            </a:r>
            <a: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zh-CN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：科技領導「</a:t>
            </a:r>
            <a:r>
              <a:rPr lang="en-US" altLang="zh-CN" dirty="0" err="1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-VISA</a:t>
            </a:r>
            <a:r>
              <a:rPr lang="zh-CN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」模式，是以教育大「愛為上」的成功方程式。「愛為上」</a:t>
            </a:r>
            <a: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en-US" altLang="zh-CN" dirty="0" err="1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-VISA)</a:t>
            </a:r>
            <a:r>
              <a:rPr lang="zh-CN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就是具有教育大「愛」的科技願景與計畫、能有創新作「為」和同仁溝通及建置科技基礎設施、必有蒸蒸日「上」的教師專業發展與學生學習成效。</a:t>
            </a:r>
            <a: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endParaRPr lang="zh-CN" altLang="en-US" sz="16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95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05" y="21929"/>
            <a:ext cx="7292981" cy="6836071"/>
          </a:xfrm>
        </p:spPr>
      </p:pic>
    </p:spTree>
    <p:extLst>
      <p:ext uri="{BB962C8B-B14F-4D97-AF65-F5344CB8AC3E}">
        <p14:creationId xmlns:p14="http://schemas.microsoft.com/office/powerpoint/2010/main" val="30459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02E93D-1D5C-437F-A60B-0CBC6A7C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31" y="499878"/>
            <a:ext cx="11121240" cy="1325563"/>
          </a:xfrm>
        </p:spPr>
        <p:txBody>
          <a:bodyPr>
            <a:normAutofit/>
          </a:bodyPr>
          <a:lstStyle/>
          <a:p>
            <a:r>
              <a:rPr lang="zh-CN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国外用</a:t>
            </a:r>
            <a:r>
              <a:rPr lang="en-US" altLang="zh-CN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的典范学校</a:t>
            </a:r>
            <a:r>
              <a:rPr lang="zh-CN" altLang="zh-CN" sz="2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（美国科技典范学校的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 </a:t>
            </a:r>
            <a:r>
              <a:rPr lang="zh-CN" altLang="zh-CN" sz="2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endParaRPr lang="zh-CN" altLang="zh-CN" sz="4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31" y="1825441"/>
            <a:ext cx="11275243" cy="49616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領導科技典範學校的成功模式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(Leading Technology-Rich Schools: Award-Winning Models for Success)</a:t>
            </a:r>
            <a:endParaRPr lang="zh-CN" altLang="zh-CN" sz="2400" dirty="0">
              <a:solidFill>
                <a:schemeClr val="bg1"/>
              </a:solidFill>
              <a:latin typeface="Times New Roman" panose="02020603050405020304" pitchFamily="18" charset="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Levin</a:t>
            </a: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和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Schrum</a:t>
            </a:r>
            <a:r>
              <a:rPr lang="en-US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(2012)</a:t>
            </a: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研究美國八所中學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(Walton Middle school, Rose Hill Junior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School,Godfrey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-Lee Public Schools,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Simley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High School, Chesapeake High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School,Mooresville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High School, STEM Academy, Tech High School)</a:t>
            </a: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之後指出，成功地使用科技來達成學校改善的學校和學區，領導者必須具備以下九項關鍵因素：</a:t>
            </a:r>
          </a:p>
          <a:p>
            <a:endParaRPr lang="zh-CN" altLang="en-US" sz="1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0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1878</Words>
  <Application>Microsoft Office PowerPoint</Application>
  <PresentationFormat>自訂</PresentationFormat>
  <Paragraphs>221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PowerPoint 簡報</vt:lpstr>
      <vt:lpstr>i-VISA是什么？</vt:lpstr>
      <vt:lpstr>PowerPoint 簡報</vt:lpstr>
      <vt:lpstr>i-VISA是什么？</vt:lpstr>
      <vt:lpstr>i-VISA是什么？</vt:lpstr>
      <vt:lpstr>i-VISA是什么？</vt:lpstr>
      <vt:lpstr>为什么需要i-VISA?</vt:lpstr>
      <vt:lpstr>PowerPoint 簡報</vt:lpstr>
      <vt:lpstr>国外用i-VISA的典范学校（美国科技典范学校的i-VISA ）</vt:lpstr>
      <vt:lpstr>PowerPoint 簡報</vt:lpstr>
      <vt:lpstr>美国科技典范学校的i-VISA</vt:lpstr>
      <vt:lpstr>以i-VISA模式檢視校長科技領導之研究：以兩岸四所學校為例</vt:lpstr>
      <vt:lpstr>i：interpersonal communication skills(人際關係與溝通技巧) </vt:lpstr>
      <vt:lpstr>代表學校：北新國小</vt:lpstr>
      <vt:lpstr>V: Vision, planning and management(願景、計畫與管理) </vt:lpstr>
      <vt:lpstr>代表學校：山東省實驗初中</vt:lpstr>
      <vt:lpstr>I: Infrastructure and technology support(基礎設施與科技支持) </vt:lpstr>
      <vt:lpstr>代表學校：上杭一中</vt:lpstr>
      <vt:lpstr>S: Staff development and training(成員發展與訓練) </vt:lpstr>
      <vt:lpstr>代表學校：大有國中</vt:lpstr>
      <vt:lpstr>A: Assessment, Evaluation, and research(評鑑與研究) </vt:lpstr>
      <vt:lpstr>代表學校：上杭一中</vt:lpstr>
      <vt:lpstr>代表學校：上杭一中</vt:lpstr>
      <vt:lpstr>代表學校：上杭一中</vt:lpstr>
      <vt:lpstr>i-VISA模式在學校實踐中遇到的迷思？</vt:lpstr>
      <vt:lpstr>i-VISA模式在學校實踐中遇到的迷思？</vt:lpstr>
      <vt:lpstr>PowerPoint 簡報</vt:lpstr>
      <vt:lpstr>PowerPoint 簡報</vt:lpstr>
      <vt:lpstr>PowerPoint 簡報</vt:lpstr>
      <vt:lpstr>感謝您的聆聽！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2017全球高峰論壇</dc:title>
  <dc:creator>ART</dc:creator>
  <cp:lastModifiedBy>owner</cp:lastModifiedBy>
  <cp:revision>59</cp:revision>
  <dcterms:created xsi:type="dcterms:W3CDTF">2017-08-24T01:42:29Z</dcterms:created>
  <dcterms:modified xsi:type="dcterms:W3CDTF">2017-11-08T23:30:47Z</dcterms:modified>
</cp:coreProperties>
</file>