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1" r:id="rId3"/>
    <p:sldId id="332" r:id="rId4"/>
    <p:sldId id="270" r:id="rId5"/>
    <p:sldId id="333" r:id="rId6"/>
    <p:sldId id="334" r:id="rId7"/>
    <p:sldId id="335" r:id="rId8"/>
    <p:sldId id="329" r:id="rId9"/>
    <p:sldId id="276" r:id="rId10"/>
    <p:sldId id="295" r:id="rId11"/>
    <p:sldId id="299" r:id="rId12"/>
    <p:sldId id="313" r:id="rId13"/>
    <p:sldId id="314" r:id="rId14"/>
    <p:sldId id="327" r:id="rId15"/>
    <p:sldId id="328" r:id="rId16"/>
    <p:sldId id="269" r:id="rId17"/>
  </p:sldIdLst>
  <p:sldSz cx="9144000" cy="5143500" type="screen16x9"/>
  <p:notesSz cx="6805613" cy="9939338"/>
  <p:embeddedFontLst>
    <p:embeddedFont>
      <p:font typeface="華康隸書體W7" pitchFamily="65" charset="-120"/>
      <p:regular r:id="rId20"/>
    </p:embeddedFont>
    <p:embeddedFont>
      <p:font typeface="華康行楷體W5" pitchFamily="65" charset="-120"/>
      <p:regular r:id="rId21"/>
    </p:embeddedFont>
    <p:embeddedFont>
      <p:font typeface="標楷體" pitchFamily="65" charset="-120"/>
      <p:regular r:id="rId22"/>
    </p:embeddedFont>
    <p:embeddedFont>
      <p:font typeface="Microsoft JhengHei" pitchFamily="34" charset="-120"/>
      <p:regular r:id="rId23"/>
      <p:bold r:id="rId24"/>
    </p:embeddedFont>
    <p:embeddedFont>
      <p:font typeface="Roboto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6" d="100"/>
          <a:sy n="146" d="100"/>
        </p:scale>
        <p:origin x="-624" y="-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81996-3BCB-403A-8080-211FB126B48F}" type="datetimeFigureOut">
              <a:rPr lang="zh-TW" altLang="en-US" smtClean="0"/>
              <a:t>2017/10/21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AF075-F7F7-46D2-BC86-E5DF42B082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658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41886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012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1890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57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0D9C-460A-4A9F-856C-355040DF8B9D}" type="datetimeFigureOut">
              <a:rPr lang="zh-TW" altLang="en-US" smtClean="0"/>
              <a:pPr/>
              <a:t>2017/10/21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33656-0A21-48B1-9677-8A2E30BC83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87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Font typeface="Microsoft JhengHei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Font typeface="Microsoft JhengHei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 lang="zh-TW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 lang="zh-TW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  <a:endParaRPr lang="zh-TW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zh-TW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ayouprincipal@gmail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90524" y="1819275"/>
            <a:ext cx="859019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  <a:t>    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  <a:t/>
            </a:r>
            <a:br>
              <a:rPr lang="en-US" altLang="zh-TW" sz="3600" dirty="0" smtClean="0"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</a:br>
            <a:r>
              <a:rPr lang="zh-TW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  <a:t>教師專業成長</a:t>
            </a:r>
            <a:r>
              <a:rPr lang="en-US" altLang="zh-TW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  <a:t/>
            </a:r>
            <a:br>
              <a:rPr lang="en-US" altLang="zh-TW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</a:b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cs typeface="Microsoft JhengHei"/>
                <a:sym typeface="Microsoft JhengHei"/>
              </a:rPr>
              <a:t>        大有國中</a:t>
            </a:r>
            <a:endParaRPr lang="zh-TW" sz="8000" b="1" dirty="0">
              <a:solidFill>
                <a:srgbClr val="FFFF00"/>
              </a:solidFill>
              <a:latin typeface="華康行楷體W5" pitchFamily="65" charset="-120"/>
              <a:ea typeface="華康行楷體W5" pitchFamily="65" charset="-120"/>
              <a:cs typeface="Microsoft JhengHei"/>
              <a:sym typeface="Microsoft JhengHei"/>
            </a:endParaRP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zh-TW" sz="2400" dirty="0"/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                 </a:t>
            </a:r>
            <a:r>
              <a:rPr 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報告人：</a:t>
            </a:r>
            <a:r>
              <a:rPr lang="zh-TW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行楷體W5" pitchFamily="65" charset="-120"/>
                <a:ea typeface="華康行楷體W5" pitchFamily="65" charset="-120"/>
              </a:rPr>
              <a:t>陳家祥</a:t>
            </a:r>
            <a:endParaRPr 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行楷體W5" pitchFamily="65" charset="-120"/>
              <a:ea typeface="華康行楷體W5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z="36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900" y="1775384"/>
            <a:ext cx="8222100" cy="2710200"/>
          </a:xfrm>
        </p:spPr>
        <p:txBody>
          <a:bodyPr/>
          <a:lstStyle/>
          <a:p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破釜沉舟</a:t>
            </a:r>
            <a:endParaRPr lang="en-US" altLang="zh-TW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拿掉傳統布幕吧</a:t>
            </a:r>
            <a:endParaRPr lang="en-US" altLang="zh-TW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endParaRPr lang="zh-TW" altLang="en-US" sz="24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286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837" y="456035"/>
            <a:ext cx="8222100" cy="2710200"/>
          </a:xfrm>
        </p:spPr>
        <p:txBody>
          <a:bodyPr/>
          <a:lstStyle/>
          <a:p>
            <a:r>
              <a:rPr lang="zh-TW" altLang="en-US" sz="3200" b="1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我們必須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聰明的教</a:t>
            </a:r>
            <a:r>
              <a:rPr lang="zh-TW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孩子必須</a:t>
            </a: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聰明的學</a:t>
            </a:r>
            <a:r>
              <a:rPr lang="zh-TW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效率才是重點！</a:t>
            </a:r>
            <a:endParaRPr lang="zh-TW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529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93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279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58783" y="0"/>
            <a:ext cx="92027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8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37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05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90249" y="488250"/>
            <a:ext cx="8216145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>THANK YOU</a:t>
            </a:r>
            <a:r>
              <a:rPr 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>!</a:t>
            </a:r>
            <a: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/>
            </a:r>
            <a:b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</a:br>
            <a:r>
              <a:rPr lang="zh-TW" alt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>野人獻曝</a:t>
            </a:r>
            <a: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  <a:t/>
            </a:r>
            <a:br>
              <a:rPr lang="en-US" altLang="zh-TW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7" pitchFamily="65" charset="-120"/>
                <a:ea typeface="華康隸書體W7" pitchFamily="65" charset="-120"/>
              </a:rPr>
            </a:br>
            <a:r>
              <a:rPr lang="en-US" altLang="zh-TW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E-mail</a:t>
            </a:r>
            <a:r>
              <a:rPr lang="zh-TW" altLang="en-US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  <a:hlinkClick r:id="rId3"/>
              </a:rPr>
              <a:t>dayouprincipal@gmail.com</a:t>
            </a:r>
            <a:r>
              <a:rPr lang="en-US" altLang="zh-TW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en-US" altLang="zh-TW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Mobile</a:t>
            </a:r>
            <a:r>
              <a:rPr lang="zh-TW" altLang="en-US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3600" b="1" dirty="0" smtClean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0918-529-049</a:t>
            </a:r>
            <a:endParaRPr lang="zh-TW" sz="3600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369" y="538033"/>
            <a:ext cx="8222100" cy="767700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綱要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8837" y="1643585"/>
            <a:ext cx="8222100" cy="3499915"/>
          </a:xfrm>
        </p:spPr>
        <p:txBody>
          <a:bodyPr/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一、計畫實施原則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二、教師專業成長制度：登山計畫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三、四個「給」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四、變革管理八大步驟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S__3637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669" y="0"/>
            <a:ext cx="3926331" cy="2416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61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369" y="538033"/>
            <a:ext cx="8222100" cy="767700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一、計畫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實施原則：</a:t>
            </a:r>
            <a:endParaRPr lang="en-US" altLang="zh-TW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8837" y="1643585"/>
            <a:ext cx="8222100" cy="34999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理念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釐清</a:t>
            </a:r>
            <a:r>
              <a:rPr lang="zh-TW" altLang="en-US" sz="24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原則</a:t>
            </a:r>
            <a:r>
              <a:rPr lang="zh-TW" altLang="en-US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：研習、實作、分享、</a:t>
            </a:r>
            <a:r>
              <a:rPr lang="zh-TW" altLang="en-US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回饋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由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易而難</a:t>
            </a:r>
            <a:r>
              <a:rPr lang="zh-TW" altLang="en-US" sz="24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原則</a:t>
            </a:r>
            <a:r>
              <a:rPr lang="zh-TW" altLang="en-US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：觀念改變、跨出第一</a:t>
            </a:r>
            <a:r>
              <a:rPr lang="zh-TW" altLang="en-US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學習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社群</a:t>
            </a:r>
            <a:r>
              <a:rPr lang="zh-TW" altLang="en-US" sz="24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原則</a:t>
            </a:r>
            <a:r>
              <a:rPr lang="zh-TW" altLang="en-US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：團隊合作、共備觀議</a:t>
            </a:r>
            <a:r>
              <a:rPr lang="zh-TW" altLang="en-US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討論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分享</a:t>
            </a:r>
            <a:r>
              <a:rPr lang="zh-TW" altLang="en-US" sz="24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原則</a:t>
            </a:r>
            <a:r>
              <a:rPr lang="zh-TW" altLang="en-US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：教學研究會、研討會</a:t>
            </a:r>
            <a:r>
              <a:rPr lang="zh-TW" altLang="en-US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參加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成果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激勵</a:t>
            </a:r>
            <a:r>
              <a:rPr lang="zh-TW" altLang="en-US" sz="24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原則</a:t>
            </a:r>
            <a:r>
              <a:rPr lang="zh-TW" altLang="en-US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：教學觀摩、成果展、績</a:t>
            </a:r>
            <a:r>
              <a:rPr lang="zh-TW" altLang="en-US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優狀</a:t>
            </a:r>
            <a:r>
              <a:rPr lang="zh-TW" altLang="en-US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、口頭鼓勵</a:t>
            </a:r>
            <a:r>
              <a:rPr lang="zh-TW" altLang="en-US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、參加賽課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 descr="S__36372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798" y="0"/>
            <a:ext cx="3402874" cy="2094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22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30112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成長制度</a:t>
            </a:r>
            <a:r>
              <a:rPr lang="zh-TW" altLang="zh-TW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登山</a:t>
            </a:r>
            <a:r>
              <a:rPr lang="zh-TW" altLang="zh-TW" sz="36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計劃</a:t>
            </a:r>
            <a:endParaRPr lang="zh-TW" sz="3600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704999"/>
            <a:ext cx="8895806" cy="34385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成長時間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32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r>
              <a:rPr lang="zh-TW" altLang="en-US" sz="32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領域教學研究會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解說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1hr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、檢核</a:t>
            </a:r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1hr)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。   </a:t>
            </a:r>
            <a:endParaRPr lang="en-US" altLang="zh-TW" sz="28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老師超進度自學。</a:t>
            </a:r>
            <a:endParaRPr lang="en-US" altLang="zh-TW" sz="32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輔導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夥伴：七年級第一階段核心小組成員。</a:t>
            </a:r>
            <a:endParaRPr lang="en-US" altLang="zh-TW" sz="32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658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30112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成長制度</a:t>
            </a:r>
            <a:r>
              <a:rPr lang="zh-TW" altLang="zh-TW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登山</a:t>
            </a:r>
            <a:r>
              <a:rPr lang="zh-TW" altLang="zh-TW" sz="36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計劃</a:t>
            </a:r>
            <a:endParaRPr lang="zh-TW" sz="3600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613559"/>
            <a:ext cx="8791303" cy="34385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登山五階段：</a:t>
            </a:r>
            <a:endParaRPr lang="en-US" altLang="zh-TW" sz="32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虎頭山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：電腦、投影機、</a:t>
            </a:r>
            <a:r>
              <a:rPr lang="en-US" altLang="zh-TW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Hi Teach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開機</a:t>
            </a:r>
            <a:r>
              <a:rPr lang="zh-TW" altLang="zh-TW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選班級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   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28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      選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模式。</a:t>
            </a:r>
            <a:endParaRPr lang="en-US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陽明山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：放大縮小</a:t>
            </a:r>
            <a:r>
              <a:rPr lang="zh-TW" altLang="zh-TW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選擇教材、教材與</a:t>
            </a:r>
            <a:r>
              <a:rPr lang="en-US" altLang="zh-TW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TBL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互換、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加</a:t>
            </a:r>
            <a:endParaRPr lang="en-US" altLang="zh-TW" sz="28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      新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頁、上下頁</a:t>
            </a:r>
            <a:r>
              <a:rPr lang="zh-TW" altLang="en-US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zh-TW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12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30112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成長制度</a:t>
            </a:r>
            <a:r>
              <a:rPr lang="zh-TW" altLang="zh-TW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登山</a:t>
            </a:r>
            <a:r>
              <a:rPr lang="zh-TW" altLang="zh-TW" sz="36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計劃</a:t>
            </a:r>
            <a:endParaRPr lang="zh-TW" sz="3600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704999"/>
            <a:ext cx="8895806" cy="34385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登山五階段：</a:t>
            </a:r>
            <a:endParaRPr lang="en-US" altLang="zh-TW" sz="32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合歡山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：選筆</a:t>
            </a:r>
            <a:r>
              <a:rPr lang="zh-TW" altLang="zh-TW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選橡皮擦、計時、抽人、局部放大。</a:t>
            </a:r>
            <a:endParaRPr lang="en-US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雪山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en-US" altLang="zh-TW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IRS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即問即答</a:t>
            </a:r>
            <a:r>
              <a:rPr lang="zh-TW" altLang="zh-TW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翻牌、統計、搶權及再搶一次。</a:t>
            </a:r>
            <a:endParaRPr lang="en-US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8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玉山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：計分表、</a:t>
            </a:r>
            <a:r>
              <a:rPr lang="en-US" altLang="zh-TW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HITA</a:t>
            </a:r>
            <a:r>
              <a:rPr lang="zh-TW" altLang="en-US" sz="28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、平板、觸控的校正 。</a:t>
            </a:r>
            <a:endParaRPr lang="zh-TW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699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30112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二、</a:t>
            </a:r>
            <a:r>
              <a:rPr lang="zh-TW" altLang="zh-TW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專業</a:t>
            </a:r>
            <a:r>
              <a:rPr lang="zh-TW" altLang="zh-TW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成長制度</a:t>
            </a:r>
            <a:r>
              <a:rPr lang="zh-TW" altLang="zh-TW" sz="36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36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登山</a:t>
            </a:r>
            <a:r>
              <a:rPr lang="zh-TW" altLang="zh-TW" sz="36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計劃</a:t>
            </a:r>
            <a:endParaRPr lang="zh-TW" sz="3600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123701"/>
            <a:ext cx="8895806" cy="38663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獎勵：</a:t>
            </a:r>
            <a:endParaRPr lang="en-US" altLang="zh-TW" sz="32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4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每爬過一座山，可領取摸彩券一張。</a:t>
            </a:r>
            <a:endParaRPr lang="en-US" altLang="zh-TW" sz="24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400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爬過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座山即可投入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個摸彩箱，中獎機率高。</a:t>
            </a: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每月抽出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個幸運兒，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100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元獎勵金。</a:t>
            </a: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雪山級若領域團體全部通過，人人飯店下午茶券。</a:t>
            </a: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玉山級通過，期末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Iphone7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片</a:t>
            </a:r>
            <a:r>
              <a:rPr lang="en-US" altLang="zh-TW" sz="2400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apple </a:t>
            </a:r>
            <a:r>
              <a:rPr lang="en-US" altLang="zh-TW" sz="2400" dirty="0" err="1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Ipad</a:t>
            </a:r>
            <a:endParaRPr lang="zh-TW" altLang="zh-TW" sz="24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endParaRPr lang="en-US" altLang="zh-TW" sz="2800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en-US" altLang="zh-TW" sz="2400" dirty="0" smtClean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zh-TW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9709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30112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個「給」</a:t>
            </a:r>
            <a:endParaRPr lang="zh-TW" sz="3600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48194" y="1632263"/>
            <a:ext cx="8895806" cy="34385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給資源、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給舞台、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給掌聲、</a:t>
            </a:r>
            <a:endParaRPr lang="en-US" alt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給安慰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sz="3200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824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45774" y="301120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四、變革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管理八大步驟</a:t>
            </a:r>
            <a:endParaRPr lang="zh-TW" dirty="0"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04502" y="1632858"/>
            <a:ext cx="8967651" cy="376863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確認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危機感</a:t>
            </a:r>
            <a:r>
              <a:rPr lang="zh-TW" altLang="en-US" sz="3200" b="1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成立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領導團隊</a:t>
            </a:r>
            <a:endParaRPr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提出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願景</a:t>
            </a:r>
            <a:r>
              <a:rPr lang="zh-TW" altLang="en-US" sz="3200" b="1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溝通</a:t>
            </a:r>
            <a:r>
              <a:rPr lang="zh-TW" altLang="zh-TW" sz="3200" b="1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變革願景</a:t>
            </a:r>
            <a:endParaRPr lang="en-US" altLang="zh-TW" sz="3200" b="1" dirty="0">
              <a:solidFill>
                <a:srgbClr val="0A0A0A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五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移除</a:t>
            </a:r>
            <a:r>
              <a:rPr lang="zh-TW" altLang="zh-TW" sz="3200" b="1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變革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阻礙</a:t>
            </a:r>
            <a:r>
              <a:rPr lang="zh-TW" altLang="en-US" sz="3200" b="1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   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六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創造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近程戰功</a:t>
            </a:r>
            <a:endParaRPr lang="en-US" altLang="zh-TW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勿</a:t>
            </a:r>
            <a:r>
              <a:rPr lang="zh-TW" altLang="zh-TW" sz="3200" b="1" dirty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因初步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成果</a:t>
            </a:r>
            <a:r>
              <a:rPr lang="zh-TW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鬆懈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八</a:t>
            </a:r>
            <a:r>
              <a:rPr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b="1" dirty="0" smtClean="0">
                <a:solidFill>
                  <a:srgbClr val="0A0A0A"/>
                </a:solidFill>
                <a:latin typeface="標楷體" pitchFamily="65" charset="-120"/>
                <a:ea typeface="標楷體" pitchFamily="65" charset="-120"/>
              </a:rPr>
              <a:t>變革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深植學校文化</a:t>
            </a:r>
            <a:endParaRPr lang="zh-TW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0"/>
              </a:spcBef>
              <a:buNone/>
            </a:pPr>
            <a:endParaRPr 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1262779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472</Words>
  <Application>Microsoft Office PowerPoint</Application>
  <PresentationFormat>如螢幕大小 (16:9)</PresentationFormat>
  <Paragraphs>59</Paragraphs>
  <Slides>16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Arial</vt:lpstr>
      <vt:lpstr>新細明體</vt:lpstr>
      <vt:lpstr>華康隸書體W7</vt:lpstr>
      <vt:lpstr>華康行楷體W5</vt:lpstr>
      <vt:lpstr>標楷體</vt:lpstr>
      <vt:lpstr>Microsoft JhengHei</vt:lpstr>
      <vt:lpstr>Roboto</vt:lpstr>
      <vt:lpstr>material</vt:lpstr>
      <vt:lpstr>      教師專業成長         大有國中</vt:lpstr>
      <vt:lpstr>綱要</vt:lpstr>
      <vt:lpstr>一、計畫實施原則：</vt:lpstr>
      <vt:lpstr>  二、教師專業成長制度：登山計劃</vt:lpstr>
      <vt:lpstr>  二、教師專業成長制度：登山計劃</vt:lpstr>
      <vt:lpstr>  二、教師專業成長制度：登山計劃</vt:lpstr>
      <vt:lpstr>  二、教師專業成長制度：登山計劃</vt:lpstr>
      <vt:lpstr> 三、四個「給」</vt:lpstr>
      <vt:lpstr>四、變革管理八大步驟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 YOU! 野人獻曝 E-mail：dayouprincipal@gmail.com Mobile：0918-529-049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以i-VISA模式檢視校長科技領導之研究： 以大有國中為例</dc:title>
  <dc:creator>Picc Chen</dc:creator>
  <cp:lastModifiedBy>user</cp:lastModifiedBy>
  <cp:revision>91</cp:revision>
  <cp:lastPrinted>2017-07-20T23:52:31Z</cp:lastPrinted>
  <dcterms:modified xsi:type="dcterms:W3CDTF">2017-10-21T02:35:16Z</dcterms:modified>
</cp:coreProperties>
</file>